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697" r:id="rId3"/>
    <p:sldId id="691" r:id="rId4"/>
    <p:sldId id="257" r:id="rId5"/>
    <p:sldId id="258" r:id="rId6"/>
    <p:sldId id="693" r:id="rId7"/>
    <p:sldId id="286" r:id="rId8"/>
    <p:sldId id="701" r:id="rId9"/>
    <p:sldId id="700" r:id="rId10"/>
    <p:sldId id="270" r:id="rId11"/>
    <p:sldId id="271" r:id="rId12"/>
    <p:sldId id="272" r:id="rId13"/>
    <p:sldId id="273" r:id="rId14"/>
    <p:sldId id="639" r:id="rId15"/>
    <p:sldId id="662" r:id="rId16"/>
    <p:sldId id="663" r:id="rId17"/>
    <p:sldId id="664" r:id="rId18"/>
    <p:sldId id="678" r:id="rId19"/>
    <p:sldId id="666" r:id="rId20"/>
    <p:sldId id="675" r:id="rId21"/>
    <p:sldId id="667" r:id="rId22"/>
    <p:sldId id="665" r:id="rId23"/>
    <p:sldId id="672" r:id="rId24"/>
    <p:sldId id="670" r:id="rId25"/>
    <p:sldId id="671" r:id="rId26"/>
    <p:sldId id="669" r:id="rId27"/>
    <p:sldId id="676" r:id="rId28"/>
    <p:sldId id="677" r:id="rId29"/>
    <p:sldId id="673" r:id="rId30"/>
    <p:sldId id="674" r:id="rId31"/>
    <p:sldId id="679" r:id="rId32"/>
    <p:sldId id="680" r:id="rId33"/>
    <p:sldId id="681" r:id="rId34"/>
    <p:sldId id="682" r:id="rId35"/>
    <p:sldId id="683" r:id="rId36"/>
    <p:sldId id="684" r:id="rId37"/>
    <p:sldId id="685" r:id="rId38"/>
    <p:sldId id="696" r:id="rId39"/>
    <p:sldId id="363" r:id="rId40"/>
    <p:sldId id="325" r:id="rId41"/>
    <p:sldId id="319" r:id="rId42"/>
    <p:sldId id="320" r:id="rId43"/>
    <p:sldId id="321" r:id="rId44"/>
    <p:sldId id="322" r:id="rId45"/>
    <p:sldId id="702" r:id="rId46"/>
    <p:sldId id="323" r:id="rId47"/>
    <p:sldId id="285" r:id="rId48"/>
    <p:sldId id="698" r:id="rId49"/>
    <p:sldId id="704" r:id="rId50"/>
    <p:sldId id="705" r:id="rId51"/>
    <p:sldId id="391" r:id="rId52"/>
    <p:sldId id="394" r:id="rId53"/>
    <p:sldId id="409" r:id="rId54"/>
    <p:sldId id="706" r:id="rId55"/>
    <p:sldId id="288"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A0895C-AEC8-4CEB-86F5-D6E8A323DB3A}" v="63" dt="2024-03-16T22:23:56.3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56" autoAdjust="0"/>
    <p:restoredTop sz="94660"/>
  </p:normalViewPr>
  <p:slideViewPr>
    <p:cSldViewPr snapToGrid="0">
      <p:cViewPr varScale="1">
        <p:scale>
          <a:sx n="82" d="100"/>
          <a:sy n="82" d="100"/>
        </p:scale>
        <p:origin x="7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Leinwand" userId="7156771d54de24be" providerId="LiveId" clId="{9AA0895C-AEC8-4CEB-86F5-D6E8A323DB3A}"/>
    <pc:docChg chg="custSel addSld delSld modSld sldOrd">
      <pc:chgData name="Steve Leinwand" userId="7156771d54de24be" providerId="LiveId" clId="{9AA0895C-AEC8-4CEB-86F5-D6E8A323DB3A}" dt="2024-03-16T22:23:56.330" v="823" actId="20577"/>
      <pc:docMkLst>
        <pc:docMk/>
      </pc:docMkLst>
      <pc:sldChg chg="modSp mod">
        <pc:chgData name="Steve Leinwand" userId="7156771d54de24be" providerId="LiveId" clId="{9AA0895C-AEC8-4CEB-86F5-D6E8A323DB3A}" dt="2024-03-16T22:08:29.584" v="48" actId="14100"/>
        <pc:sldMkLst>
          <pc:docMk/>
          <pc:sldMk cId="155352282" sldId="285"/>
        </pc:sldMkLst>
        <pc:spChg chg="mod">
          <ac:chgData name="Steve Leinwand" userId="7156771d54de24be" providerId="LiveId" clId="{9AA0895C-AEC8-4CEB-86F5-D6E8A323DB3A}" dt="2024-03-16T22:08:29.584" v="48" actId="14100"/>
          <ac:spMkLst>
            <pc:docMk/>
            <pc:sldMk cId="155352282" sldId="285"/>
            <ac:spMk id="13314" creationId="{00000000-0000-0000-0000-000000000000}"/>
          </ac:spMkLst>
        </pc:spChg>
      </pc:sldChg>
      <pc:sldChg chg="add">
        <pc:chgData name="Steve Leinwand" userId="7156771d54de24be" providerId="LiveId" clId="{9AA0895C-AEC8-4CEB-86F5-D6E8A323DB3A}" dt="2024-03-16T22:08:36.703" v="49"/>
        <pc:sldMkLst>
          <pc:docMk/>
          <pc:sldMk cId="38502899" sldId="319"/>
        </pc:sldMkLst>
      </pc:sldChg>
      <pc:sldChg chg="add">
        <pc:chgData name="Steve Leinwand" userId="7156771d54de24be" providerId="LiveId" clId="{9AA0895C-AEC8-4CEB-86F5-D6E8A323DB3A}" dt="2024-03-16T22:08:36.703" v="49"/>
        <pc:sldMkLst>
          <pc:docMk/>
          <pc:sldMk cId="3224098626" sldId="320"/>
        </pc:sldMkLst>
      </pc:sldChg>
      <pc:sldChg chg="add">
        <pc:chgData name="Steve Leinwand" userId="7156771d54de24be" providerId="LiveId" clId="{9AA0895C-AEC8-4CEB-86F5-D6E8A323DB3A}" dt="2024-03-16T22:08:36.703" v="49"/>
        <pc:sldMkLst>
          <pc:docMk/>
          <pc:sldMk cId="3109489516" sldId="321"/>
        </pc:sldMkLst>
      </pc:sldChg>
      <pc:sldChg chg="add">
        <pc:chgData name="Steve Leinwand" userId="7156771d54de24be" providerId="LiveId" clId="{9AA0895C-AEC8-4CEB-86F5-D6E8A323DB3A}" dt="2024-03-16T22:08:36.703" v="49"/>
        <pc:sldMkLst>
          <pc:docMk/>
          <pc:sldMk cId="2743119577" sldId="322"/>
        </pc:sldMkLst>
      </pc:sldChg>
      <pc:sldChg chg="add">
        <pc:chgData name="Steve Leinwand" userId="7156771d54de24be" providerId="LiveId" clId="{9AA0895C-AEC8-4CEB-86F5-D6E8A323DB3A}" dt="2024-03-16T22:08:36.703" v="49"/>
        <pc:sldMkLst>
          <pc:docMk/>
          <pc:sldMk cId="4175257576" sldId="323"/>
        </pc:sldMkLst>
      </pc:sldChg>
      <pc:sldChg chg="add">
        <pc:chgData name="Steve Leinwand" userId="7156771d54de24be" providerId="LiveId" clId="{9AA0895C-AEC8-4CEB-86F5-D6E8A323DB3A}" dt="2024-03-16T22:08:36.703" v="49"/>
        <pc:sldMkLst>
          <pc:docMk/>
          <pc:sldMk cId="158786111" sldId="325"/>
        </pc:sldMkLst>
      </pc:sldChg>
      <pc:sldChg chg="modSp add mod ord">
        <pc:chgData name="Steve Leinwand" userId="7156771d54de24be" providerId="LiveId" clId="{9AA0895C-AEC8-4CEB-86F5-D6E8A323DB3A}" dt="2024-03-16T22:07:17.738" v="23" actId="20577"/>
        <pc:sldMkLst>
          <pc:docMk/>
          <pc:sldMk cId="2893350408" sldId="363"/>
        </pc:sldMkLst>
        <pc:spChg chg="mod">
          <ac:chgData name="Steve Leinwand" userId="7156771d54de24be" providerId="LiveId" clId="{9AA0895C-AEC8-4CEB-86F5-D6E8A323DB3A}" dt="2024-03-16T22:07:17.738" v="23" actId="20577"/>
          <ac:spMkLst>
            <pc:docMk/>
            <pc:sldMk cId="2893350408" sldId="363"/>
            <ac:spMk id="3" creationId="{00000000-0000-0000-0000-000000000000}"/>
          </ac:spMkLst>
        </pc:spChg>
      </pc:sldChg>
      <pc:sldChg chg="add">
        <pc:chgData name="Steve Leinwand" userId="7156771d54de24be" providerId="LiveId" clId="{9AA0895C-AEC8-4CEB-86F5-D6E8A323DB3A}" dt="2024-03-16T22:22:25.037" v="764"/>
        <pc:sldMkLst>
          <pc:docMk/>
          <pc:sldMk cId="0" sldId="391"/>
        </pc:sldMkLst>
      </pc:sldChg>
      <pc:sldChg chg="add">
        <pc:chgData name="Steve Leinwand" userId="7156771d54de24be" providerId="LiveId" clId="{9AA0895C-AEC8-4CEB-86F5-D6E8A323DB3A}" dt="2024-03-16T22:22:25.037" v="764"/>
        <pc:sldMkLst>
          <pc:docMk/>
          <pc:sldMk cId="0" sldId="394"/>
        </pc:sldMkLst>
      </pc:sldChg>
      <pc:sldChg chg="add">
        <pc:chgData name="Steve Leinwand" userId="7156771d54de24be" providerId="LiveId" clId="{9AA0895C-AEC8-4CEB-86F5-D6E8A323DB3A}" dt="2024-03-16T22:22:25.037" v="764"/>
        <pc:sldMkLst>
          <pc:docMk/>
          <pc:sldMk cId="0" sldId="409"/>
        </pc:sldMkLst>
      </pc:sldChg>
      <pc:sldChg chg="modSp mod modAnim">
        <pc:chgData name="Steve Leinwand" userId="7156771d54de24be" providerId="LiveId" clId="{9AA0895C-AEC8-4CEB-86F5-D6E8A323DB3A}" dt="2024-03-16T22:23:56.330" v="823" actId="20577"/>
        <pc:sldMkLst>
          <pc:docMk/>
          <pc:sldMk cId="1106727403" sldId="697"/>
        </pc:sldMkLst>
        <pc:spChg chg="mod">
          <ac:chgData name="Steve Leinwand" userId="7156771d54de24be" providerId="LiveId" clId="{9AA0895C-AEC8-4CEB-86F5-D6E8A323DB3A}" dt="2024-03-16T22:23:56.330" v="823" actId="20577"/>
          <ac:spMkLst>
            <pc:docMk/>
            <pc:sldMk cId="1106727403" sldId="697"/>
            <ac:spMk id="3" creationId="{4A709815-D32C-4548-BF08-3ABB7BB6EA92}"/>
          </ac:spMkLst>
        </pc:spChg>
      </pc:sldChg>
      <pc:sldChg chg="modSp mod">
        <pc:chgData name="Steve Leinwand" userId="7156771d54de24be" providerId="LiveId" clId="{9AA0895C-AEC8-4CEB-86F5-D6E8A323DB3A}" dt="2024-03-16T22:14:03.317" v="328" actId="20577"/>
        <pc:sldMkLst>
          <pc:docMk/>
          <pc:sldMk cId="4223951237" sldId="698"/>
        </pc:sldMkLst>
        <pc:spChg chg="mod">
          <ac:chgData name="Steve Leinwand" userId="7156771d54de24be" providerId="LiveId" clId="{9AA0895C-AEC8-4CEB-86F5-D6E8A323DB3A}" dt="2024-03-16T22:12:26.038" v="247" actId="2711"/>
          <ac:spMkLst>
            <pc:docMk/>
            <pc:sldMk cId="4223951237" sldId="698"/>
            <ac:spMk id="2" creationId="{1B579776-CB77-E87B-33D9-834B7D846126}"/>
          </ac:spMkLst>
        </pc:spChg>
        <pc:spChg chg="mod">
          <ac:chgData name="Steve Leinwand" userId="7156771d54de24be" providerId="LiveId" clId="{9AA0895C-AEC8-4CEB-86F5-D6E8A323DB3A}" dt="2024-03-16T22:14:03.317" v="328" actId="20577"/>
          <ac:spMkLst>
            <pc:docMk/>
            <pc:sldMk cId="4223951237" sldId="698"/>
            <ac:spMk id="3" creationId="{FA9EF3EC-C9CD-95DE-DAE4-9B68B8BDFBFF}"/>
          </ac:spMkLst>
        </pc:spChg>
      </pc:sldChg>
      <pc:sldChg chg="add del">
        <pc:chgData name="Steve Leinwand" userId="7156771d54de24be" providerId="LiveId" clId="{9AA0895C-AEC8-4CEB-86F5-D6E8A323DB3A}" dt="2024-03-16T22:05:36.852" v="3" actId="47"/>
        <pc:sldMkLst>
          <pc:docMk/>
          <pc:sldMk cId="1699634980" sldId="699"/>
        </pc:sldMkLst>
      </pc:sldChg>
      <pc:sldChg chg="add del">
        <pc:chgData name="Steve Leinwand" userId="7156771d54de24be" providerId="LiveId" clId="{9AA0895C-AEC8-4CEB-86F5-D6E8A323DB3A}" dt="2024-03-16T22:05:04.255" v="1" actId="2696"/>
        <pc:sldMkLst>
          <pc:docMk/>
          <pc:sldMk cId="3074194559" sldId="699"/>
        </pc:sldMkLst>
      </pc:sldChg>
      <pc:sldChg chg="add">
        <pc:chgData name="Steve Leinwand" userId="7156771d54de24be" providerId="LiveId" clId="{9AA0895C-AEC8-4CEB-86F5-D6E8A323DB3A}" dt="2024-03-16T22:06:29.143" v="7"/>
        <pc:sldMkLst>
          <pc:docMk/>
          <pc:sldMk cId="974462864" sldId="700"/>
        </pc:sldMkLst>
      </pc:sldChg>
      <pc:sldChg chg="add del">
        <pc:chgData name="Steve Leinwand" userId="7156771d54de24be" providerId="LiveId" clId="{9AA0895C-AEC8-4CEB-86F5-D6E8A323DB3A}" dt="2024-03-16T22:06:06.319" v="6" actId="2696"/>
        <pc:sldMkLst>
          <pc:docMk/>
          <pc:sldMk cId="3855279659" sldId="700"/>
        </pc:sldMkLst>
      </pc:sldChg>
      <pc:sldChg chg="add">
        <pc:chgData name="Steve Leinwand" userId="7156771d54de24be" providerId="LiveId" clId="{9AA0895C-AEC8-4CEB-86F5-D6E8A323DB3A}" dt="2024-03-16T22:06:29.143" v="7"/>
        <pc:sldMkLst>
          <pc:docMk/>
          <pc:sldMk cId="1321606999" sldId="701"/>
        </pc:sldMkLst>
      </pc:sldChg>
      <pc:sldChg chg="add del ord">
        <pc:chgData name="Steve Leinwand" userId="7156771d54de24be" providerId="LiveId" clId="{9AA0895C-AEC8-4CEB-86F5-D6E8A323DB3A}" dt="2024-03-16T22:06:06.319" v="6" actId="2696"/>
        <pc:sldMkLst>
          <pc:docMk/>
          <pc:sldMk cId="2167467689" sldId="701"/>
        </pc:sldMkLst>
      </pc:sldChg>
      <pc:sldChg chg="add del">
        <pc:chgData name="Steve Leinwand" userId="7156771d54de24be" providerId="LiveId" clId="{9AA0895C-AEC8-4CEB-86F5-D6E8A323DB3A}" dt="2024-03-16T22:06:54.272" v="8" actId="47"/>
        <pc:sldMkLst>
          <pc:docMk/>
          <pc:sldMk cId="1687325155" sldId="702"/>
        </pc:sldMkLst>
      </pc:sldChg>
      <pc:sldChg chg="modSp new mod">
        <pc:chgData name="Steve Leinwand" userId="7156771d54de24be" providerId="LiveId" clId="{9AA0895C-AEC8-4CEB-86F5-D6E8A323DB3A}" dt="2024-03-16T22:09:52.293" v="165" actId="20577"/>
        <pc:sldMkLst>
          <pc:docMk/>
          <pc:sldMk cId="3585592217" sldId="702"/>
        </pc:sldMkLst>
        <pc:spChg chg="mod">
          <ac:chgData name="Steve Leinwand" userId="7156771d54de24be" providerId="LiveId" clId="{9AA0895C-AEC8-4CEB-86F5-D6E8A323DB3A}" dt="2024-03-16T22:09:22.562" v="117" actId="5793"/>
          <ac:spMkLst>
            <pc:docMk/>
            <pc:sldMk cId="3585592217" sldId="702"/>
            <ac:spMk id="2" creationId="{F4D15C90-ED9E-7DD0-9828-67056BC3E3AB}"/>
          </ac:spMkLst>
        </pc:spChg>
        <pc:spChg chg="mod">
          <ac:chgData name="Steve Leinwand" userId="7156771d54de24be" providerId="LiveId" clId="{9AA0895C-AEC8-4CEB-86F5-D6E8A323DB3A}" dt="2024-03-16T22:09:52.293" v="165" actId="20577"/>
          <ac:spMkLst>
            <pc:docMk/>
            <pc:sldMk cId="3585592217" sldId="702"/>
            <ac:spMk id="3" creationId="{CA4D7E86-45F4-81CA-F498-28E9D714519E}"/>
          </ac:spMkLst>
        </pc:spChg>
      </pc:sldChg>
      <pc:sldChg chg="modSp new del mod">
        <pc:chgData name="Steve Leinwand" userId="7156771d54de24be" providerId="LiveId" clId="{9AA0895C-AEC8-4CEB-86F5-D6E8A323DB3A}" dt="2024-03-16T22:22:28.214" v="765" actId="47"/>
        <pc:sldMkLst>
          <pc:docMk/>
          <pc:sldMk cId="3304386882" sldId="703"/>
        </pc:sldMkLst>
        <pc:spChg chg="mod">
          <ac:chgData name="Steve Leinwand" userId="7156771d54de24be" providerId="LiveId" clId="{9AA0895C-AEC8-4CEB-86F5-D6E8A323DB3A}" dt="2024-03-16T22:12:09.093" v="243" actId="20577"/>
          <ac:spMkLst>
            <pc:docMk/>
            <pc:sldMk cId="3304386882" sldId="703"/>
            <ac:spMk id="3" creationId="{01252548-961C-45F5-7D5C-D4A7A4938508}"/>
          </ac:spMkLst>
        </pc:spChg>
      </pc:sldChg>
      <pc:sldChg chg="addSp delSp modSp new mod ord modClrScheme chgLayout">
        <pc:chgData name="Steve Leinwand" userId="7156771d54de24be" providerId="LiveId" clId="{9AA0895C-AEC8-4CEB-86F5-D6E8A323DB3A}" dt="2024-03-16T22:19:30.469" v="611"/>
        <pc:sldMkLst>
          <pc:docMk/>
          <pc:sldMk cId="1520280445" sldId="704"/>
        </pc:sldMkLst>
        <pc:spChg chg="del mod ord">
          <ac:chgData name="Steve Leinwand" userId="7156771d54de24be" providerId="LiveId" clId="{9AA0895C-AEC8-4CEB-86F5-D6E8A323DB3A}" dt="2024-03-16T22:15:11.602" v="330" actId="700"/>
          <ac:spMkLst>
            <pc:docMk/>
            <pc:sldMk cId="1520280445" sldId="704"/>
            <ac:spMk id="2" creationId="{D58F629C-1C0C-8913-F817-149C81CAA444}"/>
          </ac:spMkLst>
        </pc:spChg>
        <pc:spChg chg="del mod ord">
          <ac:chgData name="Steve Leinwand" userId="7156771d54de24be" providerId="LiveId" clId="{9AA0895C-AEC8-4CEB-86F5-D6E8A323DB3A}" dt="2024-03-16T22:15:11.602" v="330" actId="700"/>
          <ac:spMkLst>
            <pc:docMk/>
            <pc:sldMk cId="1520280445" sldId="704"/>
            <ac:spMk id="3" creationId="{7FFD5A29-1BE4-C9E1-EDDF-1CB053A5C1D3}"/>
          </ac:spMkLst>
        </pc:spChg>
        <pc:spChg chg="add mod ord">
          <ac:chgData name="Steve Leinwand" userId="7156771d54de24be" providerId="LiveId" clId="{9AA0895C-AEC8-4CEB-86F5-D6E8A323DB3A}" dt="2024-03-16T22:15:42.346" v="334" actId="1076"/>
          <ac:spMkLst>
            <pc:docMk/>
            <pc:sldMk cId="1520280445" sldId="704"/>
            <ac:spMk id="4" creationId="{B2D449A2-10E6-2387-B378-3BD6D2080EB7}"/>
          </ac:spMkLst>
        </pc:spChg>
        <pc:spChg chg="add mod ord">
          <ac:chgData name="Steve Leinwand" userId="7156771d54de24be" providerId="LiveId" clId="{9AA0895C-AEC8-4CEB-86F5-D6E8A323DB3A}" dt="2024-03-16T22:15:47.529" v="335" actId="1076"/>
          <ac:spMkLst>
            <pc:docMk/>
            <pc:sldMk cId="1520280445" sldId="704"/>
            <ac:spMk id="5" creationId="{7082DA2A-4E10-20CB-F65B-45AB13699E3D}"/>
          </ac:spMkLst>
        </pc:spChg>
        <pc:spChg chg="add mod ord">
          <ac:chgData name="Steve Leinwand" userId="7156771d54de24be" providerId="LiveId" clId="{9AA0895C-AEC8-4CEB-86F5-D6E8A323DB3A}" dt="2024-03-16T22:18:50.354" v="608" actId="20577"/>
          <ac:spMkLst>
            <pc:docMk/>
            <pc:sldMk cId="1520280445" sldId="704"/>
            <ac:spMk id="6" creationId="{70368031-FF41-5E12-A5AD-A0EBFCE3A460}"/>
          </ac:spMkLst>
        </pc:spChg>
      </pc:sldChg>
      <pc:sldChg chg="addSp delSp modSp new mod modClrScheme chgLayout">
        <pc:chgData name="Steve Leinwand" userId="7156771d54de24be" providerId="LiveId" clId="{9AA0895C-AEC8-4CEB-86F5-D6E8A323DB3A}" dt="2024-03-16T22:20:41.613" v="763" actId="113"/>
        <pc:sldMkLst>
          <pc:docMk/>
          <pc:sldMk cId="3516604915" sldId="705"/>
        </pc:sldMkLst>
        <pc:spChg chg="del mod ord">
          <ac:chgData name="Steve Leinwand" userId="7156771d54de24be" providerId="LiveId" clId="{9AA0895C-AEC8-4CEB-86F5-D6E8A323DB3A}" dt="2024-03-16T22:19:41.742" v="612" actId="700"/>
          <ac:spMkLst>
            <pc:docMk/>
            <pc:sldMk cId="3516604915" sldId="705"/>
            <ac:spMk id="2" creationId="{D9D86B2C-90D9-FB3C-5FC2-E0A0424DAC96}"/>
          </ac:spMkLst>
        </pc:spChg>
        <pc:spChg chg="del mod ord">
          <ac:chgData name="Steve Leinwand" userId="7156771d54de24be" providerId="LiveId" clId="{9AA0895C-AEC8-4CEB-86F5-D6E8A323DB3A}" dt="2024-03-16T22:19:41.742" v="612" actId="700"/>
          <ac:spMkLst>
            <pc:docMk/>
            <pc:sldMk cId="3516604915" sldId="705"/>
            <ac:spMk id="3" creationId="{7356306F-9B09-6EF6-7C83-B90FD951D485}"/>
          </ac:spMkLst>
        </pc:spChg>
        <pc:spChg chg="del">
          <ac:chgData name="Steve Leinwand" userId="7156771d54de24be" providerId="LiveId" clId="{9AA0895C-AEC8-4CEB-86F5-D6E8A323DB3A}" dt="2024-03-16T22:19:41.742" v="612" actId="700"/>
          <ac:spMkLst>
            <pc:docMk/>
            <pc:sldMk cId="3516604915" sldId="705"/>
            <ac:spMk id="4" creationId="{405938FE-271C-0587-3D1C-2961E8F7FA05}"/>
          </ac:spMkLst>
        </pc:spChg>
        <pc:spChg chg="add mod ord">
          <ac:chgData name="Steve Leinwand" userId="7156771d54de24be" providerId="LiveId" clId="{9AA0895C-AEC8-4CEB-86F5-D6E8A323DB3A}" dt="2024-03-16T22:19:41.742" v="612" actId="700"/>
          <ac:spMkLst>
            <pc:docMk/>
            <pc:sldMk cId="3516604915" sldId="705"/>
            <ac:spMk id="5" creationId="{100AE955-A014-3DEB-1570-1EC5915CEC16}"/>
          </ac:spMkLst>
        </pc:spChg>
        <pc:spChg chg="add mod ord">
          <ac:chgData name="Steve Leinwand" userId="7156771d54de24be" providerId="LiveId" clId="{9AA0895C-AEC8-4CEB-86F5-D6E8A323DB3A}" dt="2024-03-16T22:20:41.613" v="763" actId="113"/>
          <ac:spMkLst>
            <pc:docMk/>
            <pc:sldMk cId="3516604915" sldId="705"/>
            <ac:spMk id="6" creationId="{A7970E8E-8FBB-A341-0A88-92D84DA270BD}"/>
          </ac:spMkLst>
        </pc:spChg>
      </pc:sldChg>
      <pc:sldChg chg="add">
        <pc:chgData name="Steve Leinwand" userId="7156771d54de24be" providerId="LiveId" clId="{9AA0895C-AEC8-4CEB-86F5-D6E8A323DB3A}" dt="2024-03-16T22:23:10.698" v="766"/>
        <pc:sldMkLst>
          <pc:docMk/>
          <pc:sldMk cId="472166368" sldId="70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C2C8CB-2354-4E25-B9C8-FC5E765E0C26}" type="datetimeFigureOut">
              <a:rPr lang="en-US" smtClean="0"/>
              <a:t>3/16/2024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EE30C3-C80A-426D-9665-A69EFF6E2AF9}" type="slidenum">
              <a:rPr lang="en-US" smtClean="0"/>
              <a:t>‹#›</a:t>
            </a:fld>
            <a:endParaRPr lang="en-US"/>
          </a:p>
        </p:txBody>
      </p:sp>
    </p:spTree>
    <p:extLst>
      <p:ext uri="{BB962C8B-B14F-4D97-AF65-F5344CB8AC3E}">
        <p14:creationId xmlns:p14="http://schemas.microsoft.com/office/powerpoint/2010/main" val="4208696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1</a:t>
            </a:fld>
            <a:endParaRPr lang="en-US"/>
          </a:p>
        </p:txBody>
      </p:sp>
    </p:spTree>
    <p:extLst>
      <p:ext uri="{BB962C8B-B14F-4D97-AF65-F5344CB8AC3E}">
        <p14:creationId xmlns:p14="http://schemas.microsoft.com/office/powerpoint/2010/main" val="78406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36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3F4FC0F4-546A-45B8-AA70-2EAF8A43A6B0}" type="slidenum">
              <a:rPr lang="en-US" altLang="en-US" b="0" smtClean="0"/>
              <a:pPr/>
              <a:t>13</a:t>
            </a:fld>
            <a:endParaRPr lang="en-US" altLang="en-US" b="0"/>
          </a:p>
        </p:txBody>
      </p:sp>
    </p:spTree>
    <p:extLst>
      <p:ext uri="{BB962C8B-B14F-4D97-AF65-F5344CB8AC3E}">
        <p14:creationId xmlns:p14="http://schemas.microsoft.com/office/powerpoint/2010/main" val="1894046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FB3164-FA9A-4692-9315-A0EBFF99885A}" type="slidenum">
              <a:rPr lang="en-US" smtClean="0"/>
              <a:t>39</a:t>
            </a:fld>
            <a:endParaRPr lang="en-US"/>
          </a:p>
        </p:txBody>
      </p:sp>
    </p:spTree>
    <p:extLst>
      <p:ext uri="{BB962C8B-B14F-4D97-AF65-F5344CB8AC3E}">
        <p14:creationId xmlns:p14="http://schemas.microsoft.com/office/powerpoint/2010/main" val="1886711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FB3164-FA9A-4692-9315-A0EBFF99885A}" type="slidenum">
              <a:rPr lang="en-US" smtClean="0"/>
              <a:t>40</a:t>
            </a:fld>
            <a:endParaRPr lang="en-US"/>
          </a:p>
        </p:txBody>
      </p:sp>
    </p:spTree>
    <p:extLst>
      <p:ext uri="{BB962C8B-B14F-4D97-AF65-F5344CB8AC3E}">
        <p14:creationId xmlns:p14="http://schemas.microsoft.com/office/powerpoint/2010/main" val="148982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98F14C-2D37-4396-A990-FA03B0DC3CEB}" type="slidenum">
              <a:rPr lang="en-US" smtClean="0"/>
              <a:t>41</a:t>
            </a:fld>
            <a:endParaRPr lang="en-US"/>
          </a:p>
        </p:txBody>
      </p:sp>
    </p:spTree>
    <p:extLst>
      <p:ext uri="{BB962C8B-B14F-4D97-AF65-F5344CB8AC3E}">
        <p14:creationId xmlns:p14="http://schemas.microsoft.com/office/powerpoint/2010/main" val="1348325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98F14C-2D37-4396-A990-FA03B0DC3CEB}" type="slidenum">
              <a:rPr lang="en-US" smtClean="0"/>
              <a:t>42</a:t>
            </a:fld>
            <a:endParaRPr lang="en-US"/>
          </a:p>
        </p:txBody>
      </p:sp>
    </p:spTree>
    <p:extLst>
      <p:ext uri="{BB962C8B-B14F-4D97-AF65-F5344CB8AC3E}">
        <p14:creationId xmlns:p14="http://schemas.microsoft.com/office/powerpoint/2010/main" val="7675839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98F14C-2D37-4396-A990-FA03B0DC3CEB}" type="slidenum">
              <a:rPr lang="en-US" smtClean="0"/>
              <a:t>43</a:t>
            </a:fld>
            <a:endParaRPr lang="en-US"/>
          </a:p>
        </p:txBody>
      </p:sp>
    </p:spTree>
    <p:extLst>
      <p:ext uri="{BB962C8B-B14F-4D97-AF65-F5344CB8AC3E}">
        <p14:creationId xmlns:p14="http://schemas.microsoft.com/office/powerpoint/2010/main" val="916579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98F14C-2D37-4396-A990-FA03B0DC3CEB}" type="slidenum">
              <a:rPr lang="en-US" smtClean="0"/>
              <a:t>44</a:t>
            </a:fld>
            <a:endParaRPr lang="en-US"/>
          </a:p>
        </p:txBody>
      </p:sp>
    </p:spTree>
    <p:extLst>
      <p:ext uri="{BB962C8B-B14F-4D97-AF65-F5344CB8AC3E}">
        <p14:creationId xmlns:p14="http://schemas.microsoft.com/office/powerpoint/2010/main" val="17422942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98F14C-2D37-4396-A990-FA03B0DC3CEB}" type="slidenum">
              <a:rPr lang="en-US" smtClean="0"/>
              <a:t>46</a:t>
            </a:fld>
            <a:endParaRPr lang="en-US"/>
          </a:p>
        </p:txBody>
      </p:sp>
    </p:spTree>
    <p:extLst>
      <p:ext uri="{BB962C8B-B14F-4D97-AF65-F5344CB8AC3E}">
        <p14:creationId xmlns:p14="http://schemas.microsoft.com/office/powerpoint/2010/main" val="6612512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itchFamily="34" charset="0"/>
            </a:endParaRPr>
          </a:p>
        </p:txBody>
      </p:sp>
      <p:sp>
        <p:nvSpPr>
          <p:cNvPr id="1187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8CDAC702-759D-4458-84CE-E5FFF6AE9FF3}" type="slidenum">
              <a:rPr lang="en-US" altLang="en-US" smtClean="0"/>
              <a:pPr eaLnBrk="1" hangingPunct="1">
                <a:spcBef>
                  <a:spcPct val="0"/>
                </a:spcBef>
              </a:pPr>
              <a:t>47</a:t>
            </a:fld>
            <a:endParaRPr lang="en-US" altLang="en-US"/>
          </a:p>
        </p:txBody>
      </p:sp>
    </p:spTree>
    <p:extLst>
      <p:ext uri="{BB962C8B-B14F-4D97-AF65-F5344CB8AC3E}">
        <p14:creationId xmlns:p14="http://schemas.microsoft.com/office/powerpoint/2010/main" val="28743711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87E0AADB-C444-1AA3-49DC-26F52473579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50072CB8-6F1A-441A-848E-B136C8B49430}" type="slidenum">
              <a:rPr lang="en-US" altLang="en-US" b="0"/>
              <a:pPr/>
              <a:t>51</a:t>
            </a:fld>
            <a:endParaRPr lang="en-US" altLang="en-US" b="0"/>
          </a:p>
        </p:txBody>
      </p:sp>
      <p:sp>
        <p:nvSpPr>
          <p:cNvPr id="21507" name="Rectangle 2">
            <a:extLst>
              <a:ext uri="{FF2B5EF4-FFF2-40B4-BE49-F238E27FC236}">
                <a16:creationId xmlns:a16="http://schemas.microsoft.com/office/drawing/2014/main" id="{9CDE6E2C-4C70-3389-8840-AE687663B2AA}"/>
              </a:ext>
            </a:extLst>
          </p:cNvPr>
          <p:cNvSpPr>
            <a:spLocks noRot="1" noChangeArrowheads="1" noTextEdit="1"/>
          </p:cNvSpPr>
          <p:nvPr>
            <p:ph type="sldImg"/>
          </p:nvPr>
        </p:nvSpPr>
        <p:spPr>
          <a:ln/>
        </p:spPr>
      </p:sp>
      <p:sp>
        <p:nvSpPr>
          <p:cNvPr id="21508" name="Rectangle 3">
            <a:extLst>
              <a:ext uri="{FF2B5EF4-FFF2-40B4-BE49-F238E27FC236}">
                <a16:creationId xmlns:a16="http://schemas.microsoft.com/office/drawing/2014/main" id="{B1EE538B-17BE-6E48-07EB-4B3B4B89C3C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ADEE0E-227A-4557-AD09-F971E1DC6802}" type="slidenum">
              <a:rPr lang="en-US" smtClean="0"/>
              <a:t>4</a:t>
            </a:fld>
            <a:endParaRPr lang="en-US"/>
          </a:p>
        </p:txBody>
      </p:sp>
    </p:spTree>
    <p:extLst>
      <p:ext uri="{BB962C8B-B14F-4D97-AF65-F5344CB8AC3E}">
        <p14:creationId xmlns:p14="http://schemas.microsoft.com/office/powerpoint/2010/main" val="3210018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BD1E74E1-F522-0886-86E8-CE5D8D17FDA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A2C6DB2F-8FAC-43A4-9C89-801BC412794E}" type="slidenum">
              <a:rPr lang="en-US" altLang="en-US" b="0"/>
              <a:pPr/>
              <a:t>52</a:t>
            </a:fld>
            <a:endParaRPr lang="en-US" altLang="en-US" b="0"/>
          </a:p>
        </p:txBody>
      </p:sp>
      <p:sp>
        <p:nvSpPr>
          <p:cNvPr id="23555" name="Rectangle 2">
            <a:extLst>
              <a:ext uri="{FF2B5EF4-FFF2-40B4-BE49-F238E27FC236}">
                <a16:creationId xmlns:a16="http://schemas.microsoft.com/office/drawing/2014/main" id="{FFF3619F-A5DA-2DBA-9513-74E2824FEB29}"/>
              </a:ext>
            </a:extLst>
          </p:cNvPr>
          <p:cNvSpPr>
            <a:spLocks noRot="1" noChangeArrowheads="1" noTextEdit="1"/>
          </p:cNvSpPr>
          <p:nvPr>
            <p:ph type="sldImg"/>
          </p:nvPr>
        </p:nvSpPr>
        <p:spPr>
          <a:ln/>
        </p:spPr>
      </p:sp>
      <p:sp>
        <p:nvSpPr>
          <p:cNvPr id="23556" name="Rectangle 3">
            <a:extLst>
              <a:ext uri="{FF2B5EF4-FFF2-40B4-BE49-F238E27FC236}">
                <a16:creationId xmlns:a16="http://schemas.microsoft.com/office/drawing/2014/main" id="{6206A3D8-A1F8-3EFA-F2DA-275CFCCEB27D}"/>
              </a:ext>
            </a:extLst>
          </p:cNvPr>
          <p:cNvSpPr>
            <a:spLocks noGrp="1" noChangeArrowheads="1"/>
          </p:cNvSpPr>
          <p:nvPr>
            <p:ph type="body" idx="1"/>
          </p:nvPr>
        </p:nvSpPr>
        <p:spPr>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522C19F3-FD08-D311-59C9-55278D04F54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AD044971-AB75-440A-AB05-BB7B7F1C329B}" type="slidenum">
              <a:rPr lang="en-US" altLang="en-US" b="0"/>
              <a:pPr/>
              <a:t>53</a:t>
            </a:fld>
            <a:endParaRPr lang="en-US" altLang="en-US" b="0"/>
          </a:p>
        </p:txBody>
      </p:sp>
      <p:sp>
        <p:nvSpPr>
          <p:cNvPr id="25603" name="Rectangle 2">
            <a:extLst>
              <a:ext uri="{FF2B5EF4-FFF2-40B4-BE49-F238E27FC236}">
                <a16:creationId xmlns:a16="http://schemas.microsoft.com/office/drawing/2014/main" id="{45657FF0-CD81-B574-4536-3952281DB236}"/>
              </a:ext>
            </a:extLst>
          </p:cNvPr>
          <p:cNvSpPr>
            <a:spLocks noRot="1" noChangeArrowheads="1" noTextEdit="1"/>
          </p:cNvSpPr>
          <p:nvPr>
            <p:ph type="sldImg"/>
          </p:nvPr>
        </p:nvSpPr>
        <p:spPr>
          <a:ln/>
        </p:spPr>
      </p:sp>
      <p:sp>
        <p:nvSpPr>
          <p:cNvPr id="25604" name="Rectangle 3">
            <a:extLst>
              <a:ext uri="{FF2B5EF4-FFF2-40B4-BE49-F238E27FC236}">
                <a16:creationId xmlns:a16="http://schemas.microsoft.com/office/drawing/2014/main" id="{6E716609-8970-74BD-7020-F4A7000C3C7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55</a:t>
            </a:fld>
            <a:endParaRPr lang="en-US"/>
          </a:p>
        </p:txBody>
      </p:sp>
    </p:spTree>
    <p:extLst>
      <p:ext uri="{BB962C8B-B14F-4D97-AF65-F5344CB8AC3E}">
        <p14:creationId xmlns:p14="http://schemas.microsoft.com/office/powerpoint/2010/main" val="2844850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F4915EA-50F6-48CF-851E-13B390144CC0}" type="slidenum">
              <a:rPr lang="en-US" altLang="en-US" sz="1200" smtClean="0"/>
              <a:pPr/>
              <a:t>5</a:t>
            </a:fld>
            <a:endParaRPr lang="en-US" altLang="en-US" sz="1200"/>
          </a:p>
        </p:txBody>
      </p:sp>
    </p:spTree>
    <p:extLst>
      <p:ext uri="{BB962C8B-B14F-4D97-AF65-F5344CB8AC3E}">
        <p14:creationId xmlns:p14="http://schemas.microsoft.com/office/powerpoint/2010/main" val="2311691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EE30C3-C80A-426D-9665-A69EFF6E2AF9}" type="slidenum">
              <a:rPr lang="en-US" smtClean="0"/>
              <a:t>7</a:t>
            </a:fld>
            <a:endParaRPr lang="en-US"/>
          </a:p>
        </p:txBody>
      </p:sp>
    </p:spTree>
    <p:extLst>
      <p:ext uri="{BB962C8B-B14F-4D97-AF65-F5344CB8AC3E}">
        <p14:creationId xmlns:p14="http://schemas.microsoft.com/office/powerpoint/2010/main" val="2718723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FB3164-FA9A-4692-9315-A0EBFF99885A}" type="slidenum">
              <a:rPr lang="en-US" smtClean="0"/>
              <a:t>8</a:t>
            </a:fld>
            <a:endParaRPr lang="en-US"/>
          </a:p>
        </p:txBody>
      </p:sp>
    </p:spTree>
    <p:extLst>
      <p:ext uri="{BB962C8B-B14F-4D97-AF65-F5344CB8AC3E}">
        <p14:creationId xmlns:p14="http://schemas.microsoft.com/office/powerpoint/2010/main" val="2626620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FB3164-FA9A-4692-9315-A0EBFF99885A}" type="slidenum">
              <a:rPr lang="en-US" smtClean="0"/>
              <a:t>9</a:t>
            </a:fld>
            <a:endParaRPr lang="en-US"/>
          </a:p>
        </p:txBody>
      </p:sp>
    </p:spTree>
    <p:extLst>
      <p:ext uri="{BB962C8B-B14F-4D97-AF65-F5344CB8AC3E}">
        <p14:creationId xmlns:p14="http://schemas.microsoft.com/office/powerpoint/2010/main" val="838095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75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6E28FE2E-C98C-4A6C-A0B3-13491D593577}" type="slidenum">
              <a:rPr lang="en-US" altLang="en-US" b="0" smtClean="0"/>
              <a:pPr/>
              <a:t>10</a:t>
            </a:fld>
            <a:endParaRPr lang="en-US" altLang="en-US" b="0"/>
          </a:p>
        </p:txBody>
      </p:sp>
    </p:spTree>
    <p:extLst>
      <p:ext uri="{BB962C8B-B14F-4D97-AF65-F5344CB8AC3E}">
        <p14:creationId xmlns:p14="http://schemas.microsoft.com/office/powerpoint/2010/main" val="3956587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95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15FB6D43-8236-4080-B044-8F1896242000}" type="slidenum">
              <a:rPr lang="en-US" altLang="en-US" b="0" smtClean="0"/>
              <a:pPr/>
              <a:t>11</a:t>
            </a:fld>
            <a:endParaRPr lang="en-US" altLang="en-US" b="0"/>
          </a:p>
        </p:txBody>
      </p:sp>
    </p:spTree>
    <p:extLst>
      <p:ext uri="{BB962C8B-B14F-4D97-AF65-F5344CB8AC3E}">
        <p14:creationId xmlns:p14="http://schemas.microsoft.com/office/powerpoint/2010/main" val="1283459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16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53366ED3-CCB9-47F4-ACD0-49838B926446}" type="slidenum">
              <a:rPr lang="en-US" altLang="en-US" b="0" smtClean="0"/>
              <a:pPr/>
              <a:t>12</a:t>
            </a:fld>
            <a:endParaRPr lang="en-US" altLang="en-US" b="0"/>
          </a:p>
        </p:txBody>
      </p:sp>
    </p:spTree>
    <p:extLst>
      <p:ext uri="{BB962C8B-B14F-4D97-AF65-F5344CB8AC3E}">
        <p14:creationId xmlns:p14="http://schemas.microsoft.com/office/powerpoint/2010/main" val="3670518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A295603-9DF8-4DDC-998A-4C22FB08E531}" type="datetimeFigureOut">
              <a:rPr lang="en-US" smtClean="0"/>
              <a:t>3/16/2024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4138884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295603-9DF8-4DDC-998A-4C22FB08E531}" type="datetimeFigureOut">
              <a:rPr lang="en-US" smtClean="0"/>
              <a:t>3/16/2024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1863823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295603-9DF8-4DDC-998A-4C22FB08E531}" type="datetimeFigureOut">
              <a:rPr lang="en-US" smtClean="0"/>
              <a:t>3/16/2024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144112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295603-9DF8-4DDC-998A-4C22FB08E531}" type="datetimeFigureOut">
              <a:rPr lang="en-US" smtClean="0"/>
              <a:t>3/16/2024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4023506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295603-9DF8-4DDC-998A-4C22FB08E531}" type="datetimeFigureOut">
              <a:rPr lang="en-US" smtClean="0"/>
              <a:t>3/16/2024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4031157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295603-9DF8-4DDC-998A-4C22FB08E531}" type="datetimeFigureOut">
              <a:rPr lang="en-US" smtClean="0"/>
              <a:t>3/16/2024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316664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A295603-9DF8-4DDC-998A-4C22FB08E531}" type="datetimeFigureOut">
              <a:rPr lang="en-US" smtClean="0"/>
              <a:t>3/16/2024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1989830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A295603-9DF8-4DDC-998A-4C22FB08E531}" type="datetimeFigureOut">
              <a:rPr lang="en-US" smtClean="0"/>
              <a:t>3/16/2024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332892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295603-9DF8-4DDC-998A-4C22FB08E531}" type="datetimeFigureOut">
              <a:rPr lang="en-US" smtClean="0"/>
              <a:t>3/16/2024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302227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A295603-9DF8-4DDC-998A-4C22FB08E531}" type="datetimeFigureOut">
              <a:rPr lang="en-US" smtClean="0"/>
              <a:t>3/16/2024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12776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A295603-9DF8-4DDC-998A-4C22FB08E531}" type="datetimeFigureOut">
              <a:rPr lang="en-US" smtClean="0"/>
              <a:t>3/16/2024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07797-51B4-42FF-A16E-4364C462F940}" type="slidenum">
              <a:rPr lang="en-US" smtClean="0"/>
              <a:t>‹#›</a:t>
            </a:fld>
            <a:endParaRPr lang="en-US"/>
          </a:p>
        </p:txBody>
      </p:sp>
    </p:spTree>
    <p:extLst>
      <p:ext uri="{BB962C8B-B14F-4D97-AF65-F5344CB8AC3E}">
        <p14:creationId xmlns:p14="http://schemas.microsoft.com/office/powerpoint/2010/main" val="1197284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95603-9DF8-4DDC-998A-4C22FB08E531}" type="datetimeFigureOut">
              <a:rPr lang="en-US" smtClean="0"/>
              <a:t>3/16/2024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E07797-51B4-42FF-A16E-4364C462F940}" type="slidenum">
              <a:rPr lang="en-US" smtClean="0"/>
              <a:t>‹#›</a:t>
            </a:fld>
            <a:endParaRPr lang="en-US"/>
          </a:p>
        </p:txBody>
      </p:sp>
    </p:spTree>
    <p:extLst>
      <p:ext uri="{BB962C8B-B14F-4D97-AF65-F5344CB8AC3E}">
        <p14:creationId xmlns:p14="http://schemas.microsoft.com/office/powerpoint/2010/main" val="345815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leinwand@air.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steveleinwand.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7TiMhu7nDdU?feature=oembed"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8416" y="1122363"/>
            <a:ext cx="10534262" cy="2387600"/>
          </a:xfrm>
        </p:spPr>
        <p:txBody>
          <a:bodyPr>
            <a:normAutofit fontScale="90000"/>
          </a:bodyPr>
          <a:lstStyle/>
          <a:p>
            <a:r>
              <a:rPr lang="en-US" sz="7300" b="1" i="1" dirty="0">
                <a:latin typeface="+mn-lt"/>
              </a:rPr>
              <a:t>Their</a:t>
            </a:r>
            <a:r>
              <a:rPr lang="en-US" sz="7300" b="1" dirty="0">
                <a:latin typeface="+mn-lt"/>
              </a:rPr>
              <a:t> Learning Depends Most on </a:t>
            </a:r>
            <a:r>
              <a:rPr lang="en-US" sz="7300" b="1" i="1" dirty="0">
                <a:latin typeface="+mn-lt"/>
              </a:rPr>
              <a:t>Our</a:t>
            </a:r>
            <a:r>
              <a:rPr lang="en-US" sz="7300" b="1" dirty="0">
                <a:latin typeface="+mn-lt"/>
              </a:rPr>
              <a:t> Questions</a:t>
            </a:r>
            <a:br>
              <a:rPr lang="en-US" b="1" dirty="0">
                <a:latin typeface="+mn-lt"/>
              </a:rPr>
            </a:br>
            <a:endParaRPr lang="en-US" b="1" dirty="0">
              <a:latin typeface="+mn-lt"/>
            </a:endParaRPr>
          </a:p>
        </p:txBody>
      </p:sp>
      <p:sp>
        <p:nvSpPr>
          <p:cNvPr id="3" name="Subtitle 2"/>
          <p:cNvSpPr>
            <a:spLocks noGrp="1"/>
          </p:cNvSpPr>
          <p:nvPr>
            <p:ph type="subTitle" idx="1"/>
          </p:nvPr>
        </p:nvSpPr>
        <p:spPr>
          <a:xfrm>
            <a:off x="1008529" y="3630706"/>
            <a:ext cx="10313895" cy="2865510"/>
          </a:xfrm>
        </p:spPr>
        <p:txBody>
          <a:bodyPr>
            <a:normAutofit fontScale="85000" lnSpcReduction="20000"/>
          </a:bodyPr>
          <a:lstStyle/>
          <a:p>
            <a:r>
              <a:rPr lang="en-US" sz="4300" b="1" dirty="0"/>
              <a:t>NH ASCD</a:t>
            </a:r>
          </a:p>
          <a:p>
            <a:r>
              <a:rPr lang="en-US" sz="3600" b="1" dirty="0"/>
              <a:t>March 25, 2024</a:t>
            </a:r>
          </a:p>
          <a:p>
            <a:endParaRPr lang="en-US" sz="3600" b="1" dirty="0"/>
          </a:p>
          <a:p>
            <a:r>
              <a:rPr lang="en-US" sz="3600" b="1" dirty="0"/>
              <a:t>Steve Leinwand</a:t>
            </a:r>
          </a:p>
          <a:p>
            <a:r>
              <a:rPr lang="en-US" sz="3600" b="1" dirty="0"/>
              <a:t>American Institutes for Research</a:t>
            </a:r>
          </a:p>
          <a:p>
            <a:r>
              <a:rPr lang="en-US" sz="3600" b="1" dirty="0">
                <a:hlinkClick r:id="rId3"/>
              </a:rPr>
              <a:t>sleinwand@air.org</a:t>
            </a:r>
            <a:r>
              <a:rPr lang="en-US" sz="3600" b="1" dirty="0"/>
              <a:t>      </a:t>
            </a:r>
            <a:r>
              <a:rPr lang="en-US" sz="3600" b="1" dirty="0">
                <a:hlinkClick r:id="rId4"/>
              </a:rPr>
              <a:t>www.steveleinwand.com</a:t>
            </a:r>
            <a:r>
              <a:rPr lang="en-US" sz="3600" b="1" dirty="0"/>
              <a:t>   </a:t>
            </a:r>
          </a:p>
          <a:p>
            <a:endParaRPr lang="en-US" b="1" dirty="0"/>
          </a:p>
          <a:p>
            <a:endParaRPr lang="en-US" b="1" dirty="0"/>
          </a:p>
        </p:txBody>
      </p:sp>
    </p:spTree>
    <p:extLst>
      <p:ext uri="{BB962C8B-B14F-4D97-AF65-F5344CB8AC3E}">
        <p14:creationId xmlns:p14="http://schemas.microsoft.com/office/powerpoint/2010/main" val="226012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3"/>
          <p:cNvSpPr>
            <a:spLocks noGrp="1"/>
          </p:cNvSpPr>
          <p:nvPr>
            <p:ph type="title"/>
          </p:nvPr>
        </p:nvSpPr>
        <p:spPr/>
        <p:txBody>
          <a:bodyPr/>
          <a:lstStyle/>
          <a:p>
            <a:pPr algn="ctr"/>
            <a:r>
              <a:rPr lang="en-US" altLang="en-US" b="1" dirty="0">
                <a:latin typeface="+mn-lt"/>
              </a:rPr>
              <a:t>A tale of two approaches OR </a:t>
            </a:r>
            <a:br>
              <a:rPr lang="en-US" altLang="en-US" b="1" dirty="0">
                <a:latin typeface="+mn-lt"/>
              </a:rPr>
            </a:br>
            <a:r>
              <a:rPr lang="en-US" altLang="en-US" b="1" dirty="0">
                <a:latin typeface="+mn-lt"/>
              </a:rPr>
              <a:t>The Method to my madness</a:t>
            </a:r>
          </a:p>
        </p:txBody>
      </p:sp>
      <p:sp>
        <p:nvSpPr>
          <p:cNvPr id="106499" name="Content Placeholder 4"/>
          <p:cNvSpPr>
            <a:spLocks noGrp="1"/>
          </p:cNvSpPr>
          <p:nvPr>
            <p:ph sz="half" idx="1"/>
          </p:nvPr>
        </p:nvSpPr>
        <p:spPr/>
        <p:txBody>
          <a:bodyPr/>
          <a:lstStyle/>
          <a:p>
            <a:pPr marL="0" indent="0" algn="ctr">
              <a:buNone/>
            </a:pPr>
            <a:r>
              <a:rPr lang="en-US" altLang="en-US" sz="3000" b="1"/>
              <a:t>I</a:t>
            </a:r>
          </a:p>
          <a:p>
            <a:pPr marL="0" indent="0" algn="ctr">
              <a:buNone/>
            </a:pPr>
            <a:endParaRPr lang="en-US" altLang="en-US" sz="3000" b="1"/>
          </a:p>
          <a:p>
            <a:pPr marL="0" indent="0" algn="ctr">
              <a:buNone/>
            </a:pPr>
            <a:r>
              <a:rPr lang="en-US" altLang="en-US" sz="3000" b="1"/>
              <a:t>We</a:t>
            </a:r>
          </a:p>
          <a:p>
            <a:pPr marL="0" indent="0" algn="ctr">
              <a:buNone/>
            </a:pPr>
            <a:endParaRPr lang="en-US" altLang="en-US" sz="3000" b="1"/>
          </a:p>
          <a:p>
            <a:pPr marL="0" indent="0" algn="ctr">
              <a:buNone/>
            </a:pPr>
            <a:r>
              <a:rPr lang="en-US" altLang="en-US" sz="3000" b="1"/>
              <a:t>You</a:t>
            </a:r>
          </a:p>
        </p:txBody>
      </p:sp>
      <p:sp>
        <p:nvSpPr>
          <p:cNvPr id="106500" name="Content Placeholder 5"/>
          <p:cNvSpPr>
            <a:spLocks noGrp="1"/>
          </p:cNvSpPr>
          <p:nvPr>
            <p:ph sz="half" idx="2"/>
          </p:nvPr>
        </p:nvSpPr>
        <p:spPr/>
        <p:txBody>
          <a:bodyPr/>
          <a:lstStyle/>
          <a:p>
            <a:pPr marL="0" indent="0" algn="ctr">
              <a:buNone/>
            </a:pPr>
            <a:endParaRPr lang="en-US" altLang="en-US" sz="3000" b="1"/>
          </a:p>
          <a:p>
            <a:pPr marL="0" indent="0" algn="ctr">
              <a:buNone/>
            </a:pPr>
            <a:endParaRPr lang="en-US" altLang="en-US" sz="3000" b="1"/>
          </a:p>
        </p:txBody>
      </p:sp>
    </p:spTree>
    <p:extLst>
      <p:ext uri="{BB962C8B-B14F-4D97-AF65-F5344CB8AC3E}">
        <p14:creationId xmlns:p14="http://schemas.microsoft.com/office/powerpoint/2010/main" val="599426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3"/>
          <p:cNvSpPr>
            <a:spLocks noGrp="1"/>
          </p:cNvSpPr>
          <p:nvPr>
            <p:ph type="title"/>
          </p:nvPr>
        </p:nvSpPr>
        <p:spPr/>
        <p:txBody>
          <a:bodyPr/>
          <a:lstStyle/>
          <a:p>
            <a:r>
              <a:rPr lang="en-US" altLang="en-US" b="1"/>
              <a:t>A tale of two approaches</a:t>
            </a:r>
          </a:p>
        </p:txBody>
      </p:sp>
      <p:sp>
        <p:nvSpPr>
          <p:cNvPr id="108547" name="Content Placeholder 4"/>
          <p:cNvSpPr>
            <a:spLocks noGrp="1"/>
          </p:cNvSpPr>
          <p:nvPr>
            <p:ph sz="half" idx="1"/>
          </p:nvPr>
        </p:nvSpPr>
        <p:spPr/>
        <p:txBody>
          <a:bodyPr/>
          <a:lstStyle/>
          <a:p>
            <a:pPr marL="0" indent="0" algn="ctr">
              <a:buNone/>
            </a:pPr>
            <a:r>
              <a:rPr lang="en-US" altLang="en-US" sz="3000" b="1" dirty="0"/>
              <a:t>I</a:t>
            </a:r>
          </a:p>
          <a:p>
            <a:pPr marL="0" indent="0" algn="ctr">
              <a:buNone/>
            </a:pPr>
            <a:endParaRPr lang="en-US" altLang="en-US" sz="3000" b="1" dirty="0"/>
          </a:p>
          <a:p>
            <a:pPr marL="0" indent="0" algn="ctr">
              <a:buNone/>
            </a:pPr>
            <a:r>
              <a:rPr lang="en-US" altLang="en-US" sz="3000" b="1" dirty="0"/>
              <a:t>We</a:t>
            </a:r>
          </a:p>
          <a:p>
            <a:pPr marL="0" indent="0" algn="ctr">
              <a:buNone/>
            </a:pPr>
            <a:endParaRPr lang="en-US" altLang="en-US" sz="3000" b="1" dirty="0"/>
          </a:p>
          <a:p>
            <a:pPr marL="0" indent="0" algn="ctr">
              <a:buNone/>
            </a:pPr>
            <a:r>
              <a:rPr lang="en-US" altLang="en-US" sz="3000" b="1" dirty="0"/>
              <a:t>You</a:t>
            </a:r>
          </a:p>
        </p:txBody>
      </p:sp>
      <p:sp>
        <p:nvSpPr>
          <p:cNvPr id="108548" name="Content Placeholder 5"/>
          <p:cNvSpPr>
            <a:spLocks noGrp="1"/>
          </p:cNvSpPr>
          <p:nvPr>
            <p:ph sz="half" idx="2"/>
          </p:nvPr>
        </p:nvSpPr>
        <p:spPr/>
        <p:txBody>
          <a:bodyPr/>
          <a:lstStyle/>
          <a:p>
            <a:pPr marL="0" indent="0" algn="ctr">
              <a:buNone/>
            </a:pPr>
            <a:r>
              <a:rPr lang="en-US" altLang="en-US" sz="3000" b="1" dirty="0"/>
              <a:t>So simple</a:t>
            </a:r>
          </a:p>
          <a:p>
            <a:pPr marL="0" indent="0" algn="ctr">
              <a:buNone/>
            </a:pPr>
            <a:r>
              <a:rPr lang="en-US" altLang="en-US" sz="3000" b="1" dirty="0"/>
              <a:t>So familiar</a:t>
            </a:r>
          </a:p>
          <a:p>
            <a:pPr marL="0" indent="0" algn="ctr">
              <a:buNone/>
            </a:pPr>
            <a:r>
              <a:rPr lang="en-US" altLang="en-US" sz="3000" b="1" dirty="0"/>
              <a:t>So appealing</a:t>
            </a:r>
          </a:p>
          <a:p>
            <a:pPr marL="0" indent="0" algn="ctr">
              <a:buNone/>
            </a:pPr>
            <a:r>
              <a:rPr lang="en-US" altLang="en-US" sz="3000" b="1" dirty="0"/>
              <a:t>So wrong for so many!</a:t>
            </a:r>
          </a:p>
        </p:txBody>
      </p:sp>
    </p:spTree>
    <p:extLst>
      <p:ext uri="{BB962C8B-B14F-4D97-AF65-F5344CB8AC3E}">
        <p14:creationId xmlns:p14="http://schemas.microsoft.com/office/powerpoint/2010/main" val="62301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3"/>
          <p:cNvSpPr>
            <a:spLocks noGrp="1"/>
          </p:cNvSpPr>
          <p:nvPr>
            <p:ph type="title"/>
          </p:nvPr>
        </p:nvSpPr>
        <p:spPr/>
        <p:txBody>
          <a:bodyPr/>
          <a:lstStyle/>
          <a:p>
            <a:r>
              <a:rPr lang="en-US" altLang="en-US" b="1"/>
              <a:t>A tale of two approaches</a:t>
            </a:r>
          </a:p>
        </p:txBody>
      </p:sp>
      <p:sp>
        <p:nvSpPr>
          <p:cNvPr id="110595" name="Content Placeholder 4"/>
          <p:cNvSpPr>
            <a:spLocks noGrp="1"/>
          </p:cNvSpPr>
          <p:nvPr>
            <p:ph sz="half" idx="1"/>
          </p:nvPr>
        </p:nvSpPr>
        <p:spPr/>
        <p:txBody>
          <a:bodyPr/>
          <a:lstStyle/>
          <a:p>
            <a:pPr marL="0" indent="0" algn="ctr">
              <a:buNone/>
            </a:pPr>
            <a:r>
              <a:rPr lang="en-US" altLang="en-US" sz="3000" b="1"/>
              <a:t>I</a:t>
            </a:r>
          </a:p>
          <a:p>
            <a:pPr marL="0" indent="0" algn="ctr">
              <a:buNone/>
            </a:pPr>
            <a:endParaRPr lang="en-US" altLang="en-US" sz="3000" b="1"/>
          </a:p>
          <a:p>
            <a:pPr marL="0" indent="0" algn="ctr">
              <a:buNone/>
            </a:pPr>
            <a:r>
              <a:rPr lang="en-US" altLang="en-US" sz="3000" b="1"/>
              <a:t>We</a:t>
            </a:r>
          </a:p>
          <a:p>
            <a:pPr marL="0" indent="0" algn="ctr">
              <a:buNone/>
            </a:pPr>
            <a:endParaRPr lang="en-US" altLang="en-US" sz="3000" b="1"/>
          </a:p>
          <a:p>
            <a:pPr marL="0" indent="0" algn="ctr">
              <a:buNone/>
            </a:pPr>
            <a:r>
              <a:rPr lang="en-US" altLang="en-US" sz="3000" b="1"/>
              <a:t>You</a:t>
            </a:r>
          </a:p>
        </p:txBody>
      </p:sp>
      <p:sp>
        <p:nvSpPr>
          <p:cNvPr id="110596" name="Content Placeholder 5"/>
          <p:cNvSpPr>
            <a:spLocks noGrp="1"/>
          </p:cNvSpPr>
          <p:nvPr>
            <p:ph sz="half" idx="2"/>
          </p:nvPr>
        </p:nvSpPr>
        <p:spPr/>
        <p:txBody>
          <a:bodyPr/>
          <a:lstStyle/>
          <a:p>
            <a:pPr marL="0" indent="0" algn="ctr">
              <a:buNone/>
            </a:pPr>
            <a:r>
              <a:rPr lang="en-US" altLang="en-US" sz="3000" b="1"/>
              <a:t>You</a:t>
            </a:r>
          </a:p>
          <a:p>
            <a:pPr marL="0" indent="0" algn="ctr">
              <a:buNone/>
            </a:pPr>
            <a:endParaRPr lang="en-US" altLang="en-US" sz="3000" b="1"/>
          </a:p>
          <a:p>
            <a:pPr marL="0" indent="0" algn="ctr">
              <a:buNone/>
            </a:pPr>
            <a:r>
              <a:rPr lang="en-US" altLang="en-US" sz="3000" b="1"/>
              <a:t>We</a:t>
            </a:r>
          </a:p>
          <a:p>
            <a:pPr marL="0" indent="0" algn="ctr">
              <a:buNone/>
            </a:pPr>
            <a:endParaRPr lang="en-US" altLang="en-US" sz="3000" b="1"/>
          </a:p>
          <a:p>
            <a:pPr marL="0" indent="0" algn="ctr">
              <a:buNone/>
            </a:pPr>
            <a:r>
              <a:rPr lang="en-US" altLang="en-US" sz="3000" b="1"/>
              <a:t>I</a:t>
            </a:r>
          </a:p>
        </p:txBody>
      </p:sp>
    </p:spTree>
    <p:extLst>
      <p:ext uri="{BB962C8B-B14F-4D97-AF65-F5344CB8AC3E}">
        <p14:creationId xmlns:p14="http://schemas.microsoft.com/office/powerpoint/2010/main" val="3173003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3"/>
          <p:cNvSpPr>
            <a:spLocks noGrp="1"/>
          </p:cNvSpPr>
          <p:nvPr>
            <p:ph type="title"/>
          </p:nvPr>
        </p:nvSpPr>
        <p:spPr/>
        <p:txBody>
          <a:bodyPr/>
          <a:lstStyle/>
          <a:p>
            <a:r>
              <a:rPr lang="en-US" altLang="en-US" b="1"/>
              <a:t>A tale of two approaches</a:t>
            </a:r>
          </a:p>
        </p:txBody>
      </p:sp>
      <p:sp>
        <p:nvSpPr>
          <p:cNvPr id="112643" name="Content Placeholder 4"/>
          <p:cNvSpPr>
            <a:spLocks noGrp="1"/>
          </p:cNvSpPr>
          <p:nvPr>
            <p:ph sz="half" idx="1"/>
          </p:nvPr>
        </p:nvSpPr>
        <p:spPr/>
        <p:txBody>
          <a:bodyPr/>
          <a:lstStyle/>
          <a:p>
            <a:pPr marL="0" indent="0" algn="ctr">
              <a:buNone/>
            </a:pPr>
            <a:r>
              <a:rPr lang="en-US" altLang="en-US" sz="3000" b="1"/>
              <a:t>You</a:t>
            </a:r>
          </a:p>
          <a:p>
            <a:pPr marL="0" indent="0" algn="ctr">
              <a:buNone/>
            </a:pPr>
            <a:endParaRPr lang="en-US" altLang="en-US" sz="3000" b="1"/>
          </a:p>
          <a:p>
            <a:pPr marL="0" indent="0" algn="ctr">
              <a:buNone/>
            </a:pPr>
            <a:endParaRPr lang="en-US" altLang="en-US" sz="3000" b="1"/>
          </a:p>
          <a:p>
            <a:pPr marL="0" indent="0" algn="ctr">
              <a:buNone/>
            </a:pPr>
            <a:r>
              <a:rPr lang="en-US" altLang="en-US" sz="3000" b="1"/>
              <a:t>We</a:t>
            </a:r>
          </a:p>
          <a:p>
            <a:pPr marL="0" indent="0" algn="ctr">
              <a:buNone/>
            </a:pPr>
            <a:endParaRPr lang="en-US" altLang="en-US" sz="3000" b="1"/>
          </a:p>
          <a:p>
            <a:pPr marL="0" indent="0" algn="ctr">
              <a:buNone/>
            </a:pPr>
            <a:endParaRPr lang="en-US" altLang="en-US" sz="3000" b="1"/>
          </a:p>
          <a:p>
            <a:pPr marL="0" indent="0" algn="ctr">
              <a:buNone/>
            </a:pPr>
            <a:r>
              <a:rPr lang="en-US" altLang="en-US" sz="3000" b="1"/>
              <a:t>I</a:t>
            </a:r>
          </a:p>
        </p:txBody>
      </p:sp>
      <p:sp>
        <p:nvSpPr>
          <p:cNvPr id="112644" name="Content Placeholder 5"/>
          <p:cNvSpPr>
            <a:spLocks noGrp="1"/>
          </p:cNvSpPr>
          <p:nvPr>
            <p:ph sz="half" idx="2"/>
          </p:nvPr>
        </p:nvSpPr>
        <p:spPr/>
        <p:txBody>
          <a:bodyPr/>
          <a:lstStyle/>
          <a:p>
            <a:pPr marL="0" indent="0" algn="ctr">
              <a:buNone/>
            </a:pPr>
            <a:r>
              <a:rPr lang="en-US" altLang="en-US" sz="3000" b="1" dirty="0"/>
              <a:t>Struggle</a:t>
            </a:r>
          </a:p>
          <a:p>
            <a:pPr marL="0" indent="0" algn="ctr">
              <a:buNone/>
            </a:pPr>
            <a:r>
              <a:rPr lang="en-US" altLang="en-US" sz="3000" b="1" dirty="0"/>
              <a:t>Explore</a:t>
            </a:r>
          </a:p>
          <a:p>
            <a:pPr marL="0" indent="0" algn="ctr">
              <a:buNone/>
            </a:pPr>
            <a:r>
              <a:rPr lang="en-US" altLang="en-US" sz="3000" b="1" dirty="0"/>
              <a:t>Share</a:t>
            </a:r>
          </a:p>
          <a:p>
            <a:pPr marL="0" indent="0" algn="ctr">
              <a:buNone/>
            </a:pPr>
            <a:r>
              <a:rPr lang="en-US" altLang="en-US" sz="3000" b="1" dirty="0"/>
              <a:t>Justify</a:t>
            </a:r>
          </a:p>
          <a:p>
            <a:pPr marL="0" indent="0" algn="ctr">
              <a:buNone/>
            </a:pPr>
            <a:r>
              <a:rPr lang="en-US" altLang="en-US" sz="3000" b="1" dirty="0"/>
              <a:t>Compare</a:t>
            </a:r>
          </a:p>
          <a:p>
            <a:pPr marL="0" indent="0" algn="ctr">
              <a:buNone/>
            </a:pPr>
            <a:r>
              <a:rPr lang="en-US" altLang="en-US" sz="3000" b="1" dirty="0"/>
              <a:t>Debrief</a:t>
            </a:r>
          </a:p>
          <a:p>
            <a:pPr marL="0" indent="0" algn="ctr">
              <a:buNone/>
            </a:pPr>
            <a:r>
              <a:rPr lang="en-US" altLang="en-US" sz="3000" b="1" dirty="0"/>
              <a:t>Consolidate</a:t>
            </a:r>
          </a:p>
          <a:p>
            <a:pPr marL="0" indent="0" algn="ctr">
              <a:buNone/>
            </a:pPr>
            <a:r>
              <a:rPr lang="en-US" altLang="en-US" sz="3000" b="1" dirty="0"/>
              <a:t>LEARN!</a:t>
            </a:r>
          </a:p>
        </p:txBody>
      </p:sp>
    </p:spTree>
    <p:extLst>
      <p:ext uri="{BB962C8B-B14F-4D97-AF65-F5344CB8AC3E}">
        <p14:creationId xmlns:p14="http://schemas.microsoft.com/office/powerpoint/2010/main" val="4141005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1BF03-BD4D-41FF-AFC5-D34DC4868778}"/>
              </a:ext>
            </a:extLst>
          </p:cNvPr>
          <p:cNvSpPr>
            <a:spLocks noGrp="1"/>
          </p:cNvSpPr>
          <p:nvPr>
            <p:ph type="title"/>
          </p:nvPr>
        </p:nvSpPr>
        <p:spPr>
          <a:xfrm>
            <a:off x="615819" y="365125"/>
            <a:ext cx="11047445" cy="1325563"/>
          </a:xfrm>
        </p:spPr>
        <p:txBody>
          <a:bodyPr>
            <a:normAutofit fontScale="90000"/>
          </a:bodyPr>
          <a:lstStyle/>
          <a:p>
            <a:r>
              <a:rPr lang="en-US" b="1" dirty="0">
                <a:latin typeface="Arial" panose="020B0604020202020204" pitchFamily="34" charset="0"/>
                <a:cs typeface="Arial" panose="020B0604020202020204" pitchFamily="34" charset="0"/>
              </a:rPr>
              <a:t>So let’s model a more powerful example of creating and implementing a gradual reveal approach with powerful questioning:</a:t>
            </a:r>
          </a:p>
        </p:txBody>
      </p:sp>
      <p:sp>
        <p:nvSpPr>
          <p:cNvPr id="3" name="Content Placeholder 2">
            <a:extLst>
              <a:ext uri="{FF2B5EF4-FFF2-40B4-BE49-F238E27FC236}">
                <a16:creationId xmlns:a16="http://schemas.microsoft.com/office/drawing/2014/main" id="{756C8EA6-8DC2-4B71-BF22-4B031AAC7464}"/>
              </a:ext>
            </a:extLst>
          </p:cNvPr>
          <p:cNvSpPr>
            <a:spLocks noGrp="1"/>
          </p:cNvSpPr>
          <p:nvPr>
            <p:ph idx="1"/>
          </p:nvPr>
        </p:nvSpPr>
        <p:spPr>
          <a:xfrm>
            <a:off x="2362200" y="1752600"/>
            <a:ext cx="7772400" cy="4114800"/>
          </a:xfrm>
        </p:spPr>
        <p:txBody>
          <a:bodyPr/>
          <a:lstStyle/>
          <a:p>
            <a:pPr marL="0" indent="0">
              <a:buNone/>
            </a:pPr>
            <a:endParaRPr lang="en-US" dirty="0"/>
          </a:p>
          <a:p>
            <a:pPr marL="0" indent="0" algn="ctr">
              <a:buNone/>
            </a:pPr>
            <a:r>
              <a:rPr lang="en-US" sz="4000" b="1" dirty="0">
                <a:latin typeface="Arial" panose="020B0604020202020204" pitchFamily="34" charset="0"/>
                <a:cs typeface="Arial" panose="020B0604020202020204" pitchFamily="34" charset="0"/>
              </a:rPr>
              <a:t>Thanks to Brian </a:t>
            </a:r>
            <a:r>
              <a:rPr lang="en-US" sz="4000" b="1" dirty="0" err="1">
                <a:latin typeface="Arial" panose="020B0604020202020204" pitchFamily="34" charset="0"/>
                <a:cs typeface="Arial" panose="020B0604020202020204" pitchFamily="34" charset="0"/>
              </a:rPr>
              <a:t>Bushart</a:t>
            </a:r>
            <a:r>
              <a:rPr lang="en-US" sz="4000" b="1" dirty="0">
                <a:latin typeface="Arial" panose="020B0604020202020204" pitchFamily="34" charset="0"/>
                <a:cs typeface="Arial" panose="020B0604020202020204" pitchFamily="34" charset="0"/>
              </a:rPr>
              <a:t>:</a:t>
            </a:r>
          </a:p>
          <a:p>
            <a:pPr marL="0" indent="0" algn="ctr">
              <a:buNone/>
            </a:pPr>
            <a:r>
              <a:rPr lang="en-US" sz="4000" b="1" dirty="0">
                <a:latin typeface="Arial" panose="020B0604020202020204" pitchFamily="34" charset="0"/>
                <a:cs typeface="Arial" panose="020B0604020202020204" pitchFamily="34" charset="0"/>
              </a:rPr>
              <a:t>Backwards and Forward to Artful Slide Decks</a:t>
            </a:r>
          </a:p>
        </p:txBody>
      </p:sp>
      <p:sp>
        <p:nvSpPr>
          <p:cNvPr id="4" name="Slide Number Placeholder 3">
            <a:extLst>
              <a:ext uri="{FF2B5EF4-FFF2-40B4-BE49-F238E27FC236}">
                <a16:creationId xmlns:a16="http://schemas.microsoft.com/office/drawing/2014/main" id="{F091CAC3-6F06-4C03-BC6A-27571182E94D}"/>
              </a:ext>
            </a:extLst>
          </p:cNvPr>
          <p:cNvSpPr>
            <a:spLocks noGrp="1"/>
          </p:cNvSpPr>
          <p:nvPr>
            <p:ph type="sldNum" sz="quarter" idx="12"/>
          </p:nvPr>
        </p:nvSpPr>
        <p:spPr/>
        <p:txBody>
          <a:bodyPr/>
          <a:lstStyle/>
          <a:p>
            <a:pPr>
              <a:defRPr/>
            </a:pPr>
            <a:fld id="{992B8A07-EE12-464C-8C74-B06206E7CC90}" type="slidenum">
              <a:rPr lang="en-US" altLang="en-US" smtClean="0"/>
              <a:pPr>
                <a:defRPr/>
              </a:pPr>
              <a:t>14</a:t>
            </a:fld>
            <a:endParaRPr lang="en-US" altLang="en-US"/>
          </a:p>
        </p:txBody>
      </p:sp>
    </p:spTree>
    <p:extLst>
      <p:ext uri="{BB962C8B-B14F-4D97-AF65-F5344CB8AC3E}">
        <p14:creationId xmlns:p14="http://schemas.microsoft.com/office/powerpoint/2010/main" val="2669306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From the book or other off-putting pages of mindless word problems</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normAutofit fontScale="92500"/>
          </a:bodyPr>
          <a:lstStyle/>
          <a:p>
            <a:pPr marL="0" indent="0">
              <a:buNone/>
            </a:pPr>
            <a:r>
              <a:rPr lang="en-US" b="1" dirty="0">
                <a:latin typeface="Arial" panose="020B0604020202020204" pitchFamily="34" charset="0"/>
                <a:cs typeface="Arial" panose="020B0604020202020204" pitchFamily="34" charset="0"/>
              </a:rPr>
              <a:t>There were 35 kids eating ice cream.  14 of the kids were eating chocolate ice cream.  The rest of the kids were eating vanilla ice cream. How many kids were eating vanilla ice cream?</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“21”    “Correct”    OR    “I don’t know”     What don’t you know? </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But what’s missing?  </a:t>
            </a:r>
          </a:p>
          <a:p>
            <a:pPr marL="0" indent="0">
              <a:buNone/>
            </a:pPr>
            <a:r>
              <a:rPr lang="en-US" b="1"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what operation and why, how can we subtract, how can this be represented, do we      	have to subtract, can you explain how you got your answer?         </a:t>
            </a:r>
            <a:endParaRPr lang="en-US"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15</a:t>
            </a:fld>
            <a:endParaRPr lang="en-US" altLang="en-US"/>
          </a:p>
        </p:txBody>
      </p:sp>
    </p:spTree>
    <p:extLst>
      <p:ext uri="{BB962C8B-B14F-4D97-AF65-F5344CB8AC3E}">
        <p14:creationId xmlns:p14="http://schemas.microsoft.com/office/powerpoint/2010/main" val="140961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u="sng" dirty="0">
                <a:latin typeface="Arial" panose="020B0604020202020204" pitchFamily="34" charset="0"/>
                <a:cs typeface="Arial" panose="020B0604020202020204" pitchFamily="34" charset="0"/>
              </a:rPr>
              <a:t>Hard returns to make the reading easier</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r>
              <a:rPr lang="en-US" b="1" dirty="0">
                <a:latin typeface="Arial" panose="020B0604020202020204" pitchFamily="34" charset="0"/>
                <a:cs typeface="Arial" panose="020B0604020202020204" pitchFamily="34" charset="0"/>
              </a:rPr>
              <a:t>14 of the kids were eating chocolate ice cream. </a:t>
            </a:r>
          </a:p>
          <a:p>
            <a:pPr marL="0" indent="0">
              <a:buNone/>
            </a:pPr>
            <a:r>
              <a:rPr lang="en-US" b="1" dirty="0">
                <a:latin typeface="Arial" panose="020B0604020202020204" pitchFamily="34" charset="0"/>
                <a:cs typeface="Arial" panose="020B0604020202020204" pitchFamily="34" charset="0"/>
              </a:rPr>
              <a:t>The rest of the kids were eating vanilla ice cream.</a:t>
            </a:r>
          </a:p>
          <a:p>
            <a:pPr marL="0" indent="0">
              <a:buNone/>
            </a:pPr>
            <a:r>
              <a:rPr lang="en-US" b="1" dirty="0">
                <a:latin typeface="Arial" panose="020B0604020202020204" pitchFamily="34" charset="0"/>
                <a:cs typeface="Arial" panose="020B0604020202020204" pitchFamily="34" charset="0"/>
              </a:rPr>
              <a:t> </a:t>
            </a:r>
          </a:p>
          <a:p>
            <a:pPr marL="0" indent="0">
              <a:buNone/>
            </a:pPr>
            <a:r>
              <a:rPr lang="en-US" b="1" dirty="0">
                <a:latin typeface="Arial" panose="020B0604020202020204" pitchFamily="34" charset="0"/>
                <a:cs typeface="Arial" panose="020B0604020202020204" pitchFamily="34" charset="0"/>
              </a:rPr>
              <a:t>How many kids were eating vanilla ice cream?</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16</a:t>
            </a:fld>
            <a:endParaRPr lang="en-US" altLang="en-US"/>
          </a:p>
        </p:txBody>
      </p:sp>
    </p:spTree>
    <p:extLst>
      <p:ext uri="{BB962C8B-B14F-4D97-AF65-F5344CB8AC3E}">
        <p14:creationId xmlns:p14="http://schemas.microsoft.com/office/powerpoint/2010/main" val="3886486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u="sng" dirty="0">
                <a:latin typeface="Arial" panose="020B0604020202020204" pitchFamily="34" charset="0"/>
                <a:cs typeface="Arial" panose="020B0604020202020204" pitchFamily="34" charset="0"/>
              </a:rPr>
              <a:t>Delete the question</a:t>
            </a:r>
            <a:r>
              <a:rPr lang="en-US" sz="3200" b="1" dirty="0">
                <a:latin typeface="Arial" panose="020B0604020202020204" pitchFamily="34" charset="0"/>
                <a:cs typeface="Arial" panose="020B0604020202020204" pitchFamily="34" charset="0"/>
              </a:rPr>
              <a:t>.   (Start with the facts)</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r>
              <a:rPr lang="en-US" b="1" dirty="0">
                <a:latin typeface="Arial" panose="020B0604020202020204" pitchFamily="34" charset="0"/>
                <a:cs typeface="Arial" panose="020B0604020202020204" pitchFamily="34" charset="0"/>
              </a:rPr>
              <a:t>14 of the kids were eating chocolate ice cream.  </a:t>
            </a:r>
          </a:p>
          <a:p>
            <a:pPr marL="0" indent="0">
              <a:buNone/>
            </a:pPr>
            <a:r>
              <a:rPr lang="en-US" b="1" dirty="0">
                <a:latin typeface="Arial" panose="020B0604020202020204" pitchFamily="34" charset="0"/>
                <a:cs typeface="Arial" panose="020B0604020202020204" pitchFamily="34" charset="0"/>
              </a:rPr>
              <a:t>The rest of the kids were eating vanilla ice cream.</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17</a:t>
            </a:fld>
            <a:endParaRPr lang="en-US" altLang="en-US"/>
          </a:p>
        </p:txBody>
      </p:sp>
    </p:spTree>
    <p:extLst>
      <p:ext uri="{BB962C8B-B14F-4D97-AF65-F5344CB8AC3E}">
        <p14:creationId xmlns:p14="http://schemas.microsoft.com/office/powerpoint/2010/main" val="1726510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u="sng" dirty="0">
                <a:latin typeface="Arial" panose="020B0604020202020204" pitchFamily="34" charset="0"/>
                <a:cs typeface="Arial" panose="020B0604020202020204" pitchFamily="34" charset="0"/>
              </a:rPr>
              <a:t>Delete the last line of information</a:t>
            </a:r>
            <a:r>
              <a:rPr lang="en-US" sz="3200" b="1" dirty="0">
                <a:latin typeface="Arial" panose="020B0604020202020204" pitchFamily="34" charset="0"/>
                <a:cs typeface="Arial" panose="020B0604020202020204" pitchFamily="34" charset="0"/>
              </a:rPr>
              <a:t>.  (so you focus on the data)</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r>
              <a:rPr lang="en-US" b="1" dirty="0">
                <a:latin typeface="Arial" panose="020B0604020202020204" pitchFamily="34" charset="0"/>
                <a:cs typeface="Arial" panose="020B0604020202020204" pitchFamily="34" charset="0"/>
              </a:rPr>
              <a:t>14 of the kids were eating chocolate ice cream.  </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18</a:t>
            </a:fld>
            <a:endParaRPr lang="en-US" altLang="en-US"/>
          </a:p>
        </p:txBody>
      </p:sp>
    </p:spTree>
    <p:extLst>
      <p:ext uri="{BB962C8B-B14F-4D97-AF65-F5344CB8AC3E}">
        <p14:creationId xmlns:p14="http://schemas.microsoft.com/office/powerpoint/2010/main" val="1646757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u="sng" dirty="0">
                <a:latin typeface="Arial" panose="020B0604020202020204" pitchFamily="34" charset="0"/>
                <a:cs typeface="Arial" panose="020B0604020202020204" pitchFamily="34" charset="0"/>
              </a:rPr>
              <a:t>Replace 14 with some</a:t>
            </a:r>
            <a:r>
              <a:rPr lang="en-US" sz="3200" b="1" dirty="0">
                <a:latin typeface="Arial" panose="020B0604020202020204" pitchFamily="34" charset="0"/>
                <a:cs typeface="Arial" panose="020B0604020202020204" pitchFamily="34" charset="0"/>
              </a:rPr>
              <a:t>.   (so the focus is on quantities, not numbers)</a:t>
            </a:r>
            <a:endParaRPr lang="en-US" sz="3200" b="1"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r>
              <a:rPr lang="en-US" b="1" dirty="0">
                <a:latin typeface="Arial" panose="020B0604020202020204" pitchFamily="34" charset="0"/>
                <a:cs typeface="Arial" panose="020B0604020202020204" pitchFamily="34" charset="0"/>
              </a:rPr>
              <a:t>Some of the kids were eating chocolate ice cream.  </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19</a:t>
            </a:fld>
            <a:endParaRPr lang="en-US" altLang="en-US"/>
          </a:p>
        </p:txBody>
      </p:sp>
    </p:spTree>
    <p:extLst>
      <p:ext uri="{BB962C8B-B14F-4D97-AF65-F5344CB8AC3E}">
        <p14:creationId xmlns:p14="http://schemas.microsoft.com/office/powerpoint/2010/main" val="289213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42ABF-B3D6-4EB2-DE1A-D212BF94A1CD}"/>
              </a:ext>
            </a:extLst>
          </p:cNvPr>
          <p:cNvSpPr>
            <a:spLocks noGrp="1"/>
          </p:cNvSpPr>
          <p:nvPr>
            <p:ph type="title"/>
          </p:nvPr>
        </p:nvSpPr>
        <p:spPr/>
        <p:txBody>
          <a:bodyPr/>
          <a:lstStyle/>
          <a:p>
            <a:r>
              <a:rPr lang="en-US" b="1" dirty="0">
                <a:latin typeface="+mn-lt"/>
              </a:rPr>
              <a:t>Subtext:</a:t>
            </a:r>
          </a:p>
        </p:txBody>
      </p:sp>
      <p:sp>
        <p:nvSpPr>
          <p:cNvPr id="3" name="Content Placeholder 2">
            <a:extLst>
              <a:ext uri="{FF2B5EF4-FFF2-40B4-BE49-F238E27FC236}">
                <a16:creationId xmlns:a16="http://schemas.microsoft.com/office/drawing/2014/main" id="{4A709815-D32C-4548-BF08-3ABB7BB6EA92}"/>
              </a:ext>
            </a:extLst>
          </p:cNvPr>
          <p:cNvSpPr>
            <a:spLocks noGrp="1"/>
          </p:cNvSpPr>
          <p:nvPr>
            <p:ph idx="1"/>
          </p:nvPr>
        </p:nvSpPr>
        <p:spPr/>
        <p:txBody>
          <a:bodyPr>
            <a:normAutofit lnSpcReduction="10000"/>
          </a:bodyPr>
          <a:lstStyle/>
          <a:p>
            <a:r>
              <a:rPr lang="en-US" sz="3600" b="1" dirty="0"/>
              <a:t>Less is more!!!</a:t>
            </a:r>
          </a:p>
          <a:p>
            <a:r>
              <a:rPr lang="en-US" sz="3600" b="1" dirty="0"/>
              <a:t>Why assign 10 mindless, basically </a:t>
            </a:r>
            <a:r>
              <a:rPr lang="en-US" sz="3600" b="1" dirty="0" err="1"/>
              <a:t>regurgitive</a:t>
            </a:r>
            <a:r>
              <a:rPr lang="en-US" sz="3600" b="1" dirty="0"/>
              <a:t> exercises when we can milk a single context or a single task and expand our objectives well beyond just getting correct answers?</a:t>
            </a:r>
          </a:p>
          <a:p>
            <a:r>
              <a:rPr lang="en-US" sz="3600" b="1" dirty="0"/>
              <a:t>Telling stimulates far less brain action than asking.</a:t>
            </a:r>
          </a:p>
          <a:p>
            <a:r>
              <a:rPr lang="en-US" sz="3600" b="1" dirty="0"/>
              <a:t>It’s amazing how animating our slides can ratchet up the quality of our teaching.</a:t>
            </a:r>
          </a:p>
        </p:txBody>
      </p:sp>
    </p:spTree>
    <p:extLst>
      <p:ext uri="{BB962C8B-B14F-4D97-AF65-F5344CB8AC3E}">
        <p14:creationId xmlns:p14="http://schemas.microsoft.com/office/powerpoint/2010/main" val="1106727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u="sng" dirty="0">
                <a:latin typeface="Arial" panose="020B0604020202020204" pitchFamily="34" charset="0"/>
                <a:cs typeface="Arial" panose="020B0604020202020204" pitchFamily="34" charset="0"/>
              </a:rPr>
              <a:t>Delete the 2</a:t>
            </a:r>
            <a:r>
              <a:rPr lang="en-US" sz="3200" b="1" u="sng" baseline="30000" dirty="0">
                <a:latin typeface="Arial" panose="020B0604020202020204" pitchFamily="34" charset="0"/>
                <a:cs typeface="Arial" panose="020B0604020202020204" pitchFamily="34" charset="0"/>
              </a:rPr>
              <a:t>nd</a:t>
            </a:r>
            <a:r>
              <a:rPr lang="en-US" sz="3200" b="1" u="sng" dirty="0">
                <a:latin typeface="Arial" panose="020B0604020202020204" pitchFamily="34" charset="0"/>
                <a:cs typeface="Arial" panose="020B0604020202020204" pitchFamily="34" charset="0"/>
              </a:rPr>
              <a:t> sentence</a:t>
            </a:r>
            <a:r>
              <a:rPr lang="en-US" sz="3200" b="1" dirty="0">
                <a:latin typeface="Arial" panose="020B0604020202020204" pitchFamily="34" charset="0"/>
                <a:cs typeface="Arial" panose="020B0604020202020204" pitchFamily="34" charset="0"/>
              </a:rPr>
              <a:t>.</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20</a:t>
            </a:fld>
            <a:endParaRPr lang="en-US" altLang="en-US" dirty="0"/>
          </a:p>
        </p:txBody>
      </p:sp>
    </p:spTree>
    <p:extLst>
      <p:ext uri="{BB962C8B-B14F-4D97-AF65-F5344CB8AC3E}">
        <p14:creationId xmlns:p14="http://schemas.microsoft.com/office/powerpoint/2010/main" val="49030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u="sng" dirty="0">
                <a:latin typeface="Arial" panose="020B0604020202020204" pitchFamily="34" charset="0"/>
                <a:cs typeface="Arial" panose="020B0604020202020204" pitchFamily="34" charset="0"/>
              </a:rPr>
              <a:t>Replace 35 with some</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some kids eating ice cream.</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21</a:t>
            </a:fld>
            <a:endParaRPr lang="en-US" altLang="en-US" dirty="0"/>
          </a:p>
        </p:txBody>
      </p:sp>
    </p:spTree>
    <p:extLst>
      <p:ext uri="{BB962C8B-B14F-4D97-AF65-F5344CB8AC3E}">
        <p14:creationId xmlns:p14="http://schemas.microsoft.com/office/powerpoint/2010/main" val="622298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165AA-F9F2-4A42-ACED-271DC7B74918}"/>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And then </a:t>
            </a:r>
            <a:r>
              <a:rPr lang="en-US" b="1" u="sng" dirty="0">
                <a:latin typeface="Arial" panose="020B0604020202020204" pitchFamily="34" charset="0"/>
                <a:cs typeface="Arial" panose="020B0604020202020204" pitchFamily="34" charset="0"/>
              </a:rPr>
              <a:t>reorder</a:t>
            </a:r>
            <a:r>
              <a:rPr lang="en-US" b="1" dirty="0">
                <a:latin typeface="Arial" panose="020B0604020202020204" pitchFamily="34" charset="0"/>
                <a:cs typeface="Arial" panose="020B0604020202020204" pitchFamily="34" charset="0"/>
              </a:rPr>
              <a:t> from back to front</a:t>
            </a:r>
          </a:p>
        </p:txBody>
      </p:sp>
      <p:sp>
        <p:nvSpPr>
          <p:cNvPr id="3" name="Content Placeholder 2">
            <a:extLst>
              <a:ext uri="{FF2B5EF4-FFF2-40B4-BE49-F238E27FC236}">
                <a16:creationId xmlns:a16="http://schemas.microsoft.com/office/drawing/2014/main" id="{1928771D-71B0-48C8-B45E-E5BB0EE6018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And </a:t>
            </a:r>
            <a:r>
              <a:rPr lang="en-US" b="1" u="sng" dirty="0">
                <a:latin typeface="Arial" panose="020B0604020202020204" pitchFamily="34" charset="0"/>
                <a:cs typeface="Arial" panose="020B0604020202020204" pitchFamily="34" charset="0"/>
              </a:rPr>
              <a:t>add questions </a:t>
            </a:r>
            <a:r>
              <a:rPr lang="en-US" b="1" dirty="0">
                <a:latin typeface="Arial" panose="020B0604020202020204" pitchFamily="34" charset="0"/>
                <a:cs typeface="Arial" panose="020B0604020202020204" pitchFamily="34" charset="0"/>
              </a:rPr>
              <a:t>to ensure fidelity of use and to support visualization, guesses and estimation and reasoning.</a:t>
            </a:r>
          </a:p>
        </p:txBody>
      </p:sp>
      <p:sp>
        <p:nvSpPr>
          <p:cNvPr id="4" name="Slide Number Placeholder 3">
            <a:extLst>
              <a:ext uri="{FF2B5EF4-FFF2-40B4-BE49-F238E27FC236}">
                <a16:creationId xmlns:a16="http://schemas.microsoft.com/office/drawing/2014/main" id="{8F71ABD1-CA59-42B3-A24B-C919DCF82C88}"/>
              </a:ext>
            </a:extLst>
          </p:cNvPr>
          <p:cNvSpPr>
            <a:spLocks noGrp="1"/>
          </p:cNvSpPr>
          <p:nvPr>
            <p:ph type="sldNum" sz="quarter" idx="12"/>
          </p:nvPr>
        </p:nvSpPr>
        <p:spPr/>
        <p:txBody>
          <a:bodyPr/>
          <a:lstStyle/>
          <a:p>
            <a:pPr>
              <a:defRPr/>
            </a:pPr>
            <a:fld id="{992B8A07-EE12-464C-8C74-B06206E7CC90}" type="slidenum">
              <a:rPr lang="en-US" altLang="en-US" smtClean="0"/>
              <a:pPr>
                <a:defRPr/>
              </a:pPr>
              <a:t>22</a:t>
            </a:fld>
            <a:endParaRPr lang="en-US" altLang="en-US" dirty="0"/>
          </a:p>
        </p:txBody>
      </p:sp>
    </p:spTree>
    <p:extLst>
      <p:ext uri="{BB962C8B-B14F-4D97-AF65-F5344CB8AC3E}">
        <p14:creationId xmlns:p14="http://schemas.microsoft.com/office/powerpoint/2010/main" val="1061001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   </a:t>
            </a: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(giving ALL students access)</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some kids eating ice cream.</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Can someone read this?</a:t>
            </a:r>
          </a:p>
          <a:p>
            <a:pPr marL="0" indent="0">
              <a:buNone/>
            </a:pPr>
            <a:r>
              <a:rPr lang="en-US" sz="1800" b="1" dirty="0">
                <a:latin typeface="Arial" panose="020B0604020202020204" pitchFamily="34" charset="0"/>
                <a:cs typeface="Arial" panose="020B0604020202020204" pitchFamily="34" charset="0"/>
              </a:rPr>
              <a:t>What are you picturing in your mind?</a:t>
            </a:r>
          </a:p>
          <a:p>
            <a:pPr marL="0" indent="0">
              <a:buNone/>
            </a:pPr>
            <a:r>
              <a:rPr lang="en-US" sz="1800" b="1" dirty="0">
                <a:latin typeface="Arial" panose="020B0604020202020204" pitchFamily="34" charset="0"/>
                <a:cs typeface="Arial" panose="020B0604020202020204" pitchFamily="34" charset="0"/>
              </a:rPr>
              <a:t>What do we know so far?</a:t>
            </a:r>
          </a:p>
          <a:p>
            <a:pPr marL="0" indent="0">
              <a:buNone/>
            </a:pPr>
            <a:r>
              <a:rPr lang="en-US" sz="1800" b="1" dirty="0">
                <a:latin typeface="Arial" panose="020B0604020202020204" pitchFamily="34" charset="0"/>
                <a:cs typeface="Arial" panose="020B0604020202020204" pitchFamily="34" charset="0"/>
              </a:rPr>
              <a:t>How many kids could be eating ice cream?</a:t>
            </a:r>
          </a:p>
          <a:p>
            <a:pPr marL="0" indent="0">
              <a:buNone/>
            </a:pPr>
            <a:r>
              <a:rPr lang="en-US" sz="1800" b="1" dirty="0">
                <a:latin typeface="Arial" panose="020B0604020202020204" pitchFamily="34" charset="0"/>
                <a:cs typeface="Arial" panose="020B0604020202020204" pitchFamily="34" charset="0"/>
              </a:rPr>
              <a:t>How many kids could be eating chocolate ice cream?</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23</a:t>
            </a:fld>
            <a:endParaRPr lang="en-US" altLang="en-US" dirty="0"/>
          </a:p>
        </p:txBody>
      </p:sp>
    </p:spTree>
    <p:extLst>
      <p:ext uri="{BB962C8B-B14F-4D97-AF65-F5344CB8AC3E}">
        <p14:creationId xmlns:p14="http://schemas.microsoft.com/office/powerpoint/2010/main" val="1669149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Can someone read this?</a:t>
            </a:r>
          </a:p>
          <a:p>
            <a:pPr marL="0" indent="0">
              <a:buNone/>
            </a:pPr>
            <a:r>
              <a:rPr lang="en-US" sz="1800" b="1" dirty="0">
                <a:latin typeface="Arial" panose="020B0604020202020204" pitchFamily="34" charset="0"/>
                <a:cs typeface="Arial" panose="020B0604020202020204" pitchFamily="34" charset="0"/>
              </a:rPr>
              <a:t>What do we know now that we didn’t know before? </a:t>
            </a:r>
          </a:p>
          <a:p>
            <a:pPr marL="0" indent="0">
              <a:buNone/>
            </a:pPr>
            <a:r>
              <a:rPr lang="en-US" sz="1800" b="1" dirty="0">
                <a:latin typeface="Arial" panose="020B0604020202020204" pitchFamily="34" charset="0"/>
                <a:cs typeface="Arial" panose="020B0604020202020204" pitchFamily="34" charset="0"/>
              </a:rPr>
              <a:t>What do we know about this number of kids eating ice cream?</a:t>
            </a:r>
          </a:p>
          <a:p>
            <a:pPr marL="0" indent="0">
              <a:buNone/>
            </a:pPr>
            <a:r>
              <a:rPr lang="en-US" sz="1800" b="1" dirty="0">
                <a:latin typeface="Arial" panose="020B0604020202020204" pitchFamily="34" charset="0"/>
                <a:cs typeface="Arial" panose="020B0604020202020204" pitchFamily="34" charset="0"/>
              </a:rPr>
              <a:t>Do we know how many are eating chocolate ice cream?  Why not?</a:t>
            </a:r>
          </a:p>
          <a:p>
            <a:pPr marL="0" indent="0">
              <a:buNone/>
            </a:pPr>
            <a:endParaRPr lang="en-US"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24</a:t>
            </a:fld>
            <a:endParaRPr lang="en-US" altLang="en-US" dirty="0"/>
          </a:p>
        </p:txBody>
      </p:sp>
    </p:spTree>
    <p:extLst>
      <p:ext uri="{BB962C8B-B14F-4D97-AF65-F5344CB8AC3E}">
        <p14:creationId xmlns:p14="http://schemas.microsoft.com/office/powerpoint/2010/main" val="385835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are 35 kids eating ice cream.</a:t>
            </a:r>
          </a:p>
          <a:p>
            <a:pPr marL="0" indent="0">
              <a:buNone/>
            </a:pPr>
            <a:r>
              <a:rPr lang="en-US" b="1" dirty="0">
                <a:latin typeface="Arial" panose="020B0604020202020204" pitchFamily="34" charset="0"/>
                <a:cs typeface="Arial" panose="020B0604020202020204" pitchFamily="34" charset="0"/>
              </a:rPr>
              <a:t>Some of the kids were eating chocolate ice cream. </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Can someone read this?</a:t>
            </a:r>
          </a:p>
          <a:p>
            <a:pPr marL="0" indent="0">
              <a:buNone/>
            </a:pPr>
            <a:r>
              <a:rPr lang="en-US" sz="1800" b="1" dirty="0">
                <a:latin typeface="Arial" panose="020B0604020202020204" pitchFamily="34" charset="0"/>
                <a:cs typeface="Arial" panose="020B0604020202020204" pitchFamily="34" charset="0"/>
              </a:rPr>
              <a:t>What do we know now that we didn’t know before? </a:t>
            </a:r>
          </a:p>
          <a:p>
            <a:pPr marL="0" indent="0">
              <a:buNone/>
            </a:pPr>
            <a:r>
              <a:rPr lang="en-US" sz="1800" b="1" dirty="0">
                <a:latin typeface="Arial" panose="020B0604020202020204" pitchFamily="34" charset="0"/>
                <a:cs typeface="Arial" panose="020B0604020202020204" pitchFamily="34" charset="0"/>
              </a:rPr>
              <a:t>How many kids do you think are eating chocolate ice cream?</a:t>
            </a:r>
          </a:p>
          <a:p>
            <a:pPr marL="0" indent="0">
              <a:buNone/>
            </a:pPr>
            <a:r>
              <a:rPr lang="en-US" sz="1800" b="1" dirty="0">
                <a:latin typeface="Arial" panose="020B0604020202020204" pitchFamily="34" charset="0"/>
                <a:cs typeface="Arial" panose="020B0604020202020204" pitchFamily="34" charset="0"/>
              </a:rPr>
              <a:t>What do you think about the kids who aren’t eating chocolate ice cream?</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25</a:t>
            </a:fld>
            <a:endParaRPr lang="en-US" altLang="en-US" dirty="0"/>
          </a:p>
        </p:txBody>
      </p:sp>
    </p:spTree>
    <p:extLst>
      <p:ext uri="{BB962C8B-B14F-4D97-AF65-F5344CB8AC3E}">
        <p14:creationId xmlns:p14="http://schemas.microsoft.com/office/powerpoint/2010/main" val="128566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r>
              <a:rPr lang="en-US" b="1" dirty="0">
                <a:latin typeface="Arial" panose="020B0604020202020204" pitchFamily="34" charset="0"/>
                <a:cs typeface="Arial" panose="020B0604020202020204" pitchFamily="34" charset="0"/>
              </a:rPr>
              <a:t>14 of the kids were eating chocolate ice cream.</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Can someone read this problem now?</a:t>
            </a:r>
          </a:p>
          <a:p>
            <a:pPr marL="0" indent="0">
              <a:buNone/>
            </a:pPr>
            <a:r>
              <a:rPr lang="en-US" sz="1800" b="1" dirty="0">
                <a:latin typeface="Arial" panose="020B0604020202020204" pitchFamily="34" charset="0"/>
                <a:cs typeface="Arial" panose="020B0604020202020204" pitchFamily="34" charset="0"/>
              </a:rPr>
              <a:t>What do we know now that we didn’t know before?</a:t>
            </a:r>
          </a:p>
          <a:p>
            <a:pPr marL="0" indent="0">
              <a:buNone/>
            </a:pPr>
            <a:r>
              <a:rPr lang="en-US" sz="1800" b="1" dirty="0">
                <a:latin typeface="Arial" panose="020B0604020202020204" pitchFamily="34" charset="0"/>
                <a:cs typeface="Arial" panose="020B0604020202020204" pitchFamily="34" charset="0"/>
              </a:rPr>
              <a:t>How does this number compare to our guesses?</a:t>
            </a:r>
          </a:p>
          <a:p>
            <a:pPr marL="0" indent="0">
              <a:buNone/>
            </a:pPr>
            <a:r>
              <a:rPr lang="en-US" sz="1800" b="1" dirty="0">
                <a:latin typeface="Arial" panose="020B0604020202020204" pitchFamily="34" charset="0"/>
                <a:cs typeface="Arial" panose="020B0604020202020204" pitchFamily="34" charset="0"/>
              </a:rPr>
              <a:t>Are all of the kids eating chocolate ice cream?</a:t>
            </a:r>
          </a:p>
          <a:p>
            <a:pPr marL="0" indent="0">
              <a:buNone/>
            </a:pPr>
            <a:r>
              <a:rPr lang="en-US" sz="1800" b="1" dirty="0">
                <a:latin typeface="Arial" panose="020B0604020202020204" pitchFamily="34" charset="0"/>
                <a:cs typeface="Arial" panose="020B0604020202020204" pitchFamily="34" charset="0"/>
              </a:rPr>
              <a:t>What could the other kids be doing?</a:t>
            </a: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 </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26</a:t>
            </a:fld>
            <a:endParaRPr lang="en-US" altLang="en-US" dirty="0"/>
          </a:p>
        </p:txBody>
      </p:sp>
    </p:spTree>
    <p:extLst>
      <p:ext uri="{BB962C8B-B14F-4D97-AF65-F5344CB8AC3E}">
        <p14:creationId xmlns:p14="http://schemas.microsoft.com/office/powerpoint/2010/main" val="1163512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normAutofit lnSpcReduction="10000"/>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r>
              <a:rPr lang="en-US" b="1" dirty="0">
                <a:latin typeface="Arial" panose="020B0604020202020204" pitchFamily="34" charset="0"/>
                <a:cs typeface="Arial" panose="020B0604020202020204" pitchFamily="34" charset="0"/>
              </a:rPr>
              <a:t>14 of the kids were eating chocolate ice cream.</a:t>
            </a:r>
          </a:p>
          <a:p>
            <a:pPr marL="0" indent="0">
              <a:buNone/>
            </a:pPr>
            <a:r>
              <a:rPr lang="en-US" b="1" dirty="0">
                <a:latin typeface="Arial" panose="020B0604020202020204" pitchFamily="34" charset="0"/>
                <a:cs typeface="Arial" panose="020B0604020202020204" pitchFamily="34" charset="0"/>
              </a:rPr>
              <a:t>The rest of the kids were eating vanilla ice cream.</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Can someone read this problem now?</a:t>
            </a:r>
          </a:p>
          <a:p>
            <a:pPr marL="0" indent="0">
              <a:buNone/>
            </a:pPr>
            <a:r>
              <a:rPr lang="en-US" sz="1800" b="1" dirty="0">
                <a:latin typeface="Arial" panose="020B0604020202020204" pitchFamily="34" charset="0"/>
                <a:cs typeface="Arial" panose="020B0604020202020204" pitchFamily="34" charset="0"/>
              </a:rPr>
              <a:t>What do we know now that we didn’t know before?  </a:t>
            </a:r>
          </a:p>
          <a:p>
            <a:pPr marL="0" indent="0">
              <a:buNone/>
            </a:pPr>
            <a:r>
              <a:rPr lang="en-US" sz="1800" b="1" dirty="0">
                <a:latin typeface="Arial" panose="020B0604020202020204" pitchFamily="34" charset="0"/>
                <a:cs typeface="Arial" panose="020B0604020202020204" pitchFamily="34" charset="0"/>
              </a:rPr>
              <a:t>What does this tell us about the number of kids eating vanilla ice cream?  How do you know?</a:t>
            </a:r>
          </a:p>
          <a:p>
            <a:pPr marL="0" indent="0">
              <a:buNone/>
            </a:pPr>
            <a:r>
              <a:rPr lang="en-US" sz="1800" b="1" dirty="0">
                <a:latin typeface="Arial" panose="020B0604020202020204" pitchFamily="34" charset="0"/>
                <a:cs typeface="Arial" panose="020B0604020202020204" pitchFamily="34" charset="0"/>
              </a:rPr>
              <a:t>Can you draw a sketch of this situation?</a:t>
            </a:r>
          </a:p>
          <a:p>
            <a:pPr marL="0" indent="0">
              <a:buNone/>
            </a:pPr>
            <a:r>
              <a:rPr lang="en-US" sz="1800" b="1" u="sng" dirty="0">
                <a:latin typeface="Arial" panose="020B0604020202020204" pitchFamily="34" charset="0"/>
                <a:cs typeface="Arial" panose="020B0604020202020204" pitchFamily="34" charset="0"/>
              </a:rPr>
              <a:t>What do you think the question might be?</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27</a:t>
            </a:fld>
            <a:endParaRPr lang="en-US" altLang="en-US" dirty="0"/>
          </a:p>
        </p:txBody>
      </p:sp>
    </p:spTree>
    <p:extLst>
      <p:ext uri="{BB962C8B-B14F-4D97-AF65-F5344CB8AC3E}">
        <p14:creationId xmlns:p14="http://schemas.microsoft.com/office/powerpoint/2010/main" val="94882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a:xfrm>
            <a:off x="838200" y="1600200"/>
            <a:ext cx="9144000" cy="4953000"/>
          </a:xfrm>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r>
              <a:rPr lang="en-US" b="1" dirty="0">
                <a:latin typeface="Arial" panose="020B0604020202020204" pitchFamily="34" charset="0"/>
                <a:cs typeface="Arial" panose="020B0604020202020204" pitchFamily="34" charset="0"/>
              </a:rPr>
              <a:t>14 of the kids were eating chocolate ice cream.</a:t>
            </a:r>
          </a:p>
          <a:p>
            <a:pPr marL="0" indent="0">
              <a:buNone/>
            </a:pPr>
            <a:r>
              <a:rPr lang="en-US" b="1" dirty="0">
                <a:latin typeface="Arial" panose="020B0604020202020204" pitchFamily="34" charset="0"/>
                <a:cs typeface="Arial" panose="020B0604020202020204" pitchFamily="34" charset="0"/>
              </a:rPr>
              <a:t>The rest of the kids were eating vanilla ice cream.  </a:t>
            </a:r>
          </a:p>
          <a:p>
            <a:pPr marL="0" indent="0">
              <a:buNone/>
            </a:pPr>
            <a:r>
              <a:rPr lang="en-US" b="1" dirty="0">
                <a:latin typeface="Arial" panose="020B0604020202020204" pitchFamily="34" charset="0"/>
                <a:cs typeface="Arial" panose="020B0604020202020204" pitchFamily="34" charset="0"/>
              </a:rPr>
              <a:t>How many kids were eating vanilla ice cream?</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And even without this question, we already have solved the problem.</a:t>
            </a:r>
          </a:p>
          <a:p>
            <a:pPr marL="0" indent="0">
              <a:buNone/>
            </a:pPr>
            <a:r>
              <a:rPr lang="en-US" sz="1800" b="1" dirty="0">
                <a:latin typeface="Arial" panose="020B0604020202020204" pitchFamily="34" charset="0"/>
                <a:cs typeface="Arial" panose="020B0604020202020204" pitchFamily="34" charset="0"/>
              </a:rPr>
              <a:t>Please use a picture and a number sentence to show how you know your answer is correct.</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28</a:t>
            </a:fld>
            <a:endParaRPr lang="en-US" altLang="en-US" dirty="0"/>
          </a:p>
        </p:txBody>
      </p:sp>
    </p:spTree>
    <p:extLst>
      <p:ext uri="{BB962C8B-B14F-4D97-AF65-F5344CB8AC3E}">
        <p14:creationId xmlns:p14="http://schemas.microsoft.com/office/powerpoint/2010/main" val="182680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ADC5F-EAE6-4771-A580-AE9CB36230F7}"/>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Spice it up with graphics or videos</a:t>
            </a:r>
          </a:p>
        </p:txBody>
      </p:sp>
      <p:pic>
        <p:nvPicPr>
          <p:cNvPr id="6" name="Content Placeholder 5">
            <a:extLst>
              <a:ext uri="{FF2B5EF4-FFF2-40B4-BE49-F238E27FC236}">
                <a16:creationId xmlns:a16="http://schemas.microsoft.com/office/drawing/2014/main" id="{3E46F093-18D8-4F31-A6DC-6F81DC9831D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52800" y="1981200"/>
            <a:ext cx="5486400" cy="4114800"/>
          </a:xfrm>
        </p:spPr>
      </p:pic>
      <p:sp>
        <p:nvSpPr>
          <p:cNvPr id="4" name="Slide Number Placeholder 3">
            <a:extLst>
              <a:ext uri="{FF2B5EF4-FFF2-40B4-BE49-F238E27FC236}">
                <a16:creationId xmlns:a16="http://schemas.microsoft.com/office/drawing/2014/main" id="{8B418898-10F2-48E9-BDCF-8A442D768DDF}"/>
              </a:ext>
            </a:extLst>
          </p:cNvPr>
          <p:cNvSpPr>
            <a:spLocks noGrp="1"/>
          </p:cNvSpPr>
          <p:nvPr>
            <p:ph type="sldNum" sz="quarter" idx="12"/>
          </p:nvPr>
        </p:nvSpPr>
        <p:spPr/>
        <p:txBody>
          <a:bodyPr/>
          <a:lstStyle/>
          <a:p>
            <a:pPr>
              <a:defRPr/>
            </a:pPr>
            <a:fld id="{992B8A07-EE12-464C-8C74-B06206E7CC90}" type="slidenum">
              <a:rPr lang="en-US" altLang="en-US" smtClean="0"/>
              <a:pPr>
                <a:defRPr/>
              </a:pPr>
              <a:t>29</a:t>
            </a:fld>
            <a:endParaRPr lang="en-US" altLang="en-US" dirty="0"/>
          </a:p>
        </p:txBody>
      </p:sp>
    </p:spTree>
    <p:extLst>
      <p:ext uri="{BB962C8B-B14F-4D97-AF65-F5344CB8AC3E}">
        <p14:creationId xmlns:p14="http://schemas.microsoft.com/office/powerpoint/2010/main" val="2707147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0572E-A510-4D80-8CBC-197C074C96EA}"/>
              </a:ext>
            </a:extLst>
          </p:cNvPr>
          <p:cNvSpPr>
            <a:spLocks noGrp="1"/>
          </p:cNvSpPr>
          <p:nvPr>
            <p:ph type="title"/>
          </p:nvPr>
        </p:nvSpPr>
        <p:spPr/>
        <p:txBody>
          <a:bodyPr/>
          <a:lstStyle/>
          <a:p>
            <a:r>
              <a:rPr lang="en-US" b="1" dirty="0"/>
              <a:t>Like every good lesson:</a:t>
            </a:r>
          </a:p>
        </p:txBody>
      </p:sp>
      <p:sp>
        <p:nvSpPr>
          <p:cNvPr id="3" name="Content Placeholder 2">
            <a:extLst>
              <a:ext uri="{FF2B5EF4-FFF2-40B4-BE49-F238E27FC236}">
                <a16:creationId xmlns:a16="http://schemas.microsoft.com/office/drawing/2014/main" id="{F31AC53C-CC03-46E5-A859-657B575C3153}"/>
              </a:ext>
            </a:extLst>
          </p:cNvPr>
          <p:cNvSpPr>
            <a:spLocks noGrp="1"/>
          </p:cNvSpPr>
          <p:nvPr>
            <p:ph idx="1"/>
          </p:nvPr>
        </p:nvSpPr>
        <p:spPr>
          <a:xfrm>
            <a:off x="838200" y="1552575"/>
            <a:ext cx="10515600" cy="4940300"/>
          </a:xfrm>
        </p:spPr>
        <p:txBody>
          <a:bodyPr>
            <a:noAutofit/>
          </a:bodyPr>
          <a:lstStyle/>
          <a:p>
            <a:pPr marL="0" indent="0">
              <a:buNone/>
            </a:pPr>
            <a:r>
              <a:rPr lang="en-US" sz="3600" b="1" dirty="0"/>
              <a:t>There is no time to waste,</a:t>
            </a:r>
          </a:p>
          <a:p>
            <a:pPr marL="0" indent="0">
              <a:buNone/>
            </a:pPr>
            <a:r>
              <a:rPr lang="en-US" sz="3600" b="1" dirty="0"/>
              <a:t>So let’s jump right in.</a:t>
            </a:r>
          </a:p>
          <a:p>
            <a:pPr marL="0" indent="0">
              <a:buNone/>
            </a:pPr>
            <a:r>
              <a:rPr lang="en-US" sz="3600" b="1" dirty="0"/>
              <a:t>Are you ready?</a:t>
            </a:r>
          </a:p>
          <a:p>
            <a:pPr marL="457200" lvl="1" indent="0">
              <a:buNone/>
            </a:pPr>
            <a:r>
              <a:rPr lang="en-US" sz="3200" b="1" dirty="0"/>
              <a:t>My primary objective is for you to experience, explore and gain confidence with focusing on the </a:t>
            </a:r>
            <a:r>
              <a:rPr lang="en-US" sz="3200" b="1" u="sng" dirty="0"/>
              <a:t>questions we ask </a:t>
            </a:r>
            <a:r>
              <a:rPr lang="en-US" sz="3200" b="1" dirty="0"/>
              <a:t>as part of our instruction. </a:t>
            </a:r>
          </a:p>
        </p:txBody>
      </p:sp>
    </p:spTree>
    <p:extLst>
      <p:ext uri="{BB962C8B-B14F-4D97-AF65-F5344CB8AC3E}">
        <p14:creationId xmlns:p14="http://schemas.microsoft.com/office/powerpoint/2010/main" val="3957149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E52F0-6907-4CD0-AB9B-CF6E204966BD}"/>
              </a:ext>
            </a:extLst>
          </p:cNvPr>
          <p:cNvSpPr>
            <a:spLocks noGrp="1"/>
          </p:cNvSpPr>
          <p:nvPr>
            <p:ph type="title"/>
          </p:nvPr>
        </p:nvSpPr>
        <p:spPr/>
        <p:txBody>
          <a:bodyPr/>
          <a:lstStyle/>
          <a:p>
            <a:r>
              <a:rPr lang="en-US" b="1" dirty="0"/>
              <a:t>Find a video to make them smile!</a:t>
            </a:r>
          </a:p>
        </p:txBody>
      </p:sp>
      <p:sp>
        <p:nvSpPr>
          <p:cNvPr id="3" name="Content Placeholder 2">
            <a:extLst>
              <a:ext uri="{FF2B5EF4-FFF2-40B4-BE49-F238E27FC236}">
                <a16:creationId xmlns:a16="http://schemas.microsoft.com/office/drawing/2014/main" id="{7A119643-78A6-482B-A9CA-0A887B2CB5D8}"/>
              </a:ext>
            </a:extLst>
          </p:cNvPr>
          <p:cNvSpPr>
            <a:spLocks noGrp="1"/>
          </p:cNvSpPr>
          <p:nvPr>
            <p:ph idx="1"/>
          </p:nvPr>
        </p:nvSpPr>
        <p:spPr/>
        <p:txBody>
          <a:bodyPr/>
          <a:lstStyle/>
          <a:p>
            <a:pPr marL="0" indent="0">
              <a:buNone/>
            </a:pPr>
            <a:r>
              <a:rPr lang="en-US" dirty="0"/>
              <a:t>You tube:  Easy Homemade Ice Cream</a:t>
            </a:r>
          </a:p>
          <a:p>
            <a:pPr marL="0" indent="0">
              <a:buNone/>
            </a:pPr>
            <a:endParaRPr lang="en-US" dirty="0"/>
          </a:p>
          <a:p>
            <a:pPr marL="0" indent="0">
              <a:buNone/>
            </a:pPr>
            <a:r>
              <a:rPr lang="en-US" dirty="0"/>
              <a:t> </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862A7D00-2AD4-4B90-A175-32DD8BD713AA}"/>
              </a:ext>
            </a:extLst>
          </p:cNvPr>
          <p:cNvSpPr>
            <a:spLocks noGrp="1"/>
          </p:cNvSpPr>
          <p:nvPr>
            <p:ph type="sldNum" sz="quarter" idx="12"/>
          </p:nvPr>
        </p:nvSpPr>
        <p:spPr/>
        <p:txBody>
          <a:bodyPr/>
          <a:lstStyle/>
          <a:p>
            <a:pPr>
              <a:defRPr/>
            </a:pPr>
            <a:fld id="{992B8A07-EE12-464C-8C74-B06206E7CC90}" type="slidenum">
              <a:rPr lang="en-US" altLang="en-US" smtClean="0"/>
              <a:pPr>
                <a:defRPr/>
              </a:pPr>
              <a:t>30</a:t>
            </a:fld>
            <a:endParaRPr lang="en-US" altLang="en-US" dirty="0"/>
          </a:p>
        </p:txBody>
      </p:sp>
    </p:spTree>
    <p:extLst>
      <p:ext uri="{BB962C8B-B14F-4D97-AF65-F5344CB8AC3E}">
        <p14:creationId xmlns:p14="http://schemas.microsoft.com/office/powerpoint/2010/main" val="24066229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3C925-5757-4652-8525-08EAE7173803}"/>
              </a:ext>
            </a:extLst>
          </p:cNvPr>
          <p:cNvSpPr>
            <a:spLocks noGrp="1"/>
          </p:cNvSpPr>
          <p:nvPr>
            <p:ph type="title"/>
          </p:nvPr>
        </p:nvSpPr>
        <p:spPr>
          <a:xfrm>
            <a:off x="2209800" y="342900"/>
            <a:ext cx="7772400" cy="1143000"/>
          </a:xfrm>
        </p:spPr>
        <p:txBody>
          <a:bodyPr/>
          <a:lstStyle/>
          <a:p>
            <a:r>
              <a:rPr lang="en-US" b="1" dirty="0"/>
              <a:t>Good morning 3</a:t>
            </a:r>
            <a:r>
              <a:rPr lang="en-US" b="1" baseline="30000" dirty="0"/>
              <a:t>rd</a:t>
            </a:r>
            <a:r>
              <a:rPr lang="en-US" b="1" dirty="0"/>
              <a:t> Graders</a:t>
            </a:r>
          </a:p>
        </p:txBody>
      </p:sp>
      <p:sp>
        <p:nvSpPr>
          <p:cNvPr id="4" name="Slide Number Placeholder 3">
            <a:extLst>
              <a:ext uri="{FF2B5EF4-FFF2-40B4-BE49-F238E27FC236}">
                <a16:creationId xmlns:a16="http://schemas.microsoft.com/office/drawing/2014/main" id="{57E62406-E190-407C-ACA2-6B06089D617B}"/>
              </a:ext>
            </a:extLst>
          </p:cNvPr>
          <p:cNvSpPr>
            <a:spLocks noGrp="1"/>
          </p:cNvSpPr>
          <p:nvPr>
            <p:ph type="sldNum" sz="quarter" idx="12"/>
          </p:nvPr>
        </p:nvSpPr>
        <p:spPr/>
        <p:txBody>
          <a:bodyPr/>
          <a:lstStyle/>
          <a:p>
            <a:pPr>
              <a:defRPr/>
            </a:pPr>
            <a:fld id="{992B8A07-EE12-464C-8C74-B06206E7CC90}" type="slidenum">
              <a:rPr lang="en-US" altLang="en-US" smtClean="0"/>
              <a:pPr>
                <a:defRPr/>
              </a:pPr>
              <a:t>31</a:t>
            </a:fld>
            <a:endParaRPr lang="en-US" altLang="en-US" dirty="0"/>
          </a:p>
        </p:txBody>
      </p:sp>
      <p:pic>
        <p:nvPicPr>
          <p:cNvPr id="5" name="Content Placeholder 5">
            <a:extLst>
              <a:ext uri="{FF2B5EF4-FFF2-40B4-BE49-F238E27FC236}">
                <a16:creationId xmlns:a16="http://schemas.microsoft.com/office/drawing/2014/main" id="{21259A10-A51E-441B-A24C-3E2B73511C6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1828800"/>
            <a:ext cx="5486400" cy="4114800"/>
          </a:xfrm>
        </p:spPr>
      </p:pic>
      <p:sp>
        <p:nvSpPr>
          <p:cNvPr id="6" name="TextBox 5">
            <a:extLst>
              <a:ext uri="{FF2B5EF4-FFF2-40B4-BE49-F238E27FC236}">
                <a16:creationId xmlns:a16="http://schemas.microsoft.com/office/drawing/2014/main" id="{29264169-3069-4444-8294-061E5EDD2895}"/>
              </a:ext>
            </a:extLst>
          </p:cNvPr>
          <p:cNvSpPr txBox="1"/>
          <p:nvPr/>
        </p:nvSpPr>
        <p:spPr>
          <a:xfrm>
            <a:off x="7924800" y="2133600"/>
            <a:ext cx="2286000" cy="923330"/>
          </a:xfrm>
          <a:prstGeom prst="rect">
            <a:avLst/>
          </a:prstGeom>
          <a:noFill/>
        </p:spPr>
        <p:txBody>
          <a:bodyPr wrap="square" rtlCol="0">
            <a:spAutoFit/>
          </a:bodyPr>
          <a:lstStyle/>
          <a:p>
            <a:r>
              <a:rPr lang="en-US" b="1" dirty="0"/>
              <a:t>What do you think today’s problem will be about?</a:t>
            </a:r>
          </a:p>
        </p:txBody>
      </p:sp>
    </p:spTree>
    <p:extLst>
      <p:ext uri="{BB962C8B-B14F-4D97-AF65-F5344CB8AC3E}">
        <p14:creationId xmlns:p14="http://schemas.microsoft.com/office/powerpoint/2010/main" val="37139357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some kids eating ice cream.</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Can someone read this?</a:t>
            </a:r>
          </a:p>
          <a:p>
            <a:pPr marL="0" indent="0">
              <a:buNone/>
            </a:pPr>
            <a:r>
              <a:rPr lang="en-US" sz="1800" b="1" dirty="0">
                <a:latin typeface="Arial" panose="020B0604020202020204" pitchFamily="34" charset="0"/>
                <a:cs typeface="Arial" panose="020B0604020202020204" pitchFamily="34" charset="0"/>
              </a:rPr>
              <a:t>What are you picturing in your mind?</a:t>
            </a:r>
          </a:p>
          <a:p>
            <a:pPr marL="0" indent="0">
              <a:buNone/>
            </a:pPr>
            <a:r>
              <a:rPr lang="en-US" sz="1800" b="1" dirty="0">
                <a:latin typeface="Arial" panose="020B0604020202020204" pitchFamily="34" charset="0"/>
                <a:cs typeface="Arial" panose="020B0604020202020204" pitchFamily="34" charset="0"/>
              </a:rPr>
              <a:t>What do we know so far?</a:t>
            </a:r>
          </a:p>
          <a:p>
            <a:pPr marL="0" indent="0">
              <a:buNone/>
            </a:pPr>
            <a:r>
              <a:rPr lang="en-US" sz="1800" b="1" dirty="0">
                <a:latin typeface="Arial" panose="020B0604020202020204" pitchFamily="34" charset="0"/>
                <a:cs typeface="Arial" panose="020B0604020202020204" pitchFamily="34" charset="0"/>
              </a:rPr>
              <a:t>How many kids could be eating ice cream?</a:t>
            </a:r>
          </a:p>
          <a:p>
            <a:pPr marL="0" indent="0">
              <a:buNone/>
            </a:pPr>
            <a:r>
              <a:rPr lang="en-US" sz="1800" b="1" dirty="0">
                <a:latin typeface="Arial" panose="020B0604020202020204" pitchFamily="34" charset="0"/>
                <a:cs typeface="Arial" panose="020B0604020202020204" pitchFamily="34" charset="0"/>
              </a:rPr>
              <a:t>How many kids could be eating chocolate ice cream?</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32</a:t>
            </a:fld>
            <a:endParaRPr lang="en-US" altLang="en-US" dirty="0"/>
          </a:p>
        </p:txBody>
      </p:sp>
    </p:spTree>
    <p:extLst>
      <p:ext uri="{BB962C8B-B14F-4D97-AF65-F5344CB8AC3E}">
        <p14:creationId xmlns:p14="http://schemas.microsoft.com/office/powerpoint/2010/main" val="415253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Can someone read this?</a:t>
            </a:r>
          </a:p>
          <a:p>
            <a:pPr marL="0" indent="0">
              <a:buNone/>
            </a:pPr>
            <a:r>
              <a:rPr lang="en-US" sz="1800" b="1" dirty="0">
                <a:latin typeface="Arial" panose="020B0604020202020204" pitchFamily="34" charset="0"/>
                <a:cs typeface="Arial" panose="020B0604020202020204" pitchFamily="34" charset="0"/>
              </a:rPr>
              <a:t>What do we know now that we didn’t know before? </a:t>
            </a:r>
          </a:p>
          <a:p>
            <a:pPr marL="0" indent="0">
              <a:buNone/>
            </a:pPr>
            <a:r>
              <a:rPr lang="en-US" sz="1800" b="1" dirty="0">
                <a:latin typeface="Arial" panose="020B0604020202020204" pitchFamily="34" charset="0"/>
                <a:cs typeface="Arial" panose="020B0604020202020204" pitchFamily="34" charset="0"/>
              </a:rPr>
              <a:t>What do we know about this number of kids eating ice cream?</a:t>
            </a:r>
          </a:p>
          <a:p>
            <a:pPr marL="0" indent="0">
              <a:buNone/>
            </a:pPr>
            <a:r>
              <a:rPr lang="en-US" sz="1800" b="1" dirty="0">
                <a:latin typeface="Arial" panose="020B0604020202020204" pitchFamily="34" charset="0"/>
                <a:cs typeface="Arial" panose="020B0604020202020204" pitchFamily="34" charset="0"/>
              </a:rPr>
              <a:t>Do we know how many are eating chocolate ice cream?  Why not?</a:t>
            </a:r>
          </a:p>
          <a:p>
            <a:pPr marL="0" indent="0">
              <a:buNone/>
            </a:pPr>
            <a:endParaRPr lang="en-US"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33</a:t>
            </a:fld>
            <a:endParaRPr lang="en-US" altLang="en-US" dirty="0"/>
          </a:p>
        </p:txBody>
      </p:sp>
    </p:spTree>
    <p:extLst>
      <p:ext uri="{BB962C8B-B14F-4D97-AF65-F5344CB8AC3E}">
        <p14:creationId xmlns:p14="http://schemas.microsoft.com/office/powerpoint/2010/main" val="3607888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are 35 kids eating ice cream.</a:t>
            </a:r>
          </a:p>
          <a:p>
            <a:pPr marL="0" indent="0">
              <a:buNone/>
            </a:pPr>
            <a:r>
              <a:rPr lang="en-US" b="1" dirty="0">
                <a:latin typeface="Arial" panose="020B0604020202020204" pitchFamily="34" charset="0"/>
                <a:cs typeface="Arial" panose="020B0604020202020204" pitchFamily="34" charset="0"/>
              </a:rPr>
              <a:t>Some of the kids were eating chocolate ice cream. </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Can someone read this?</a:t>
            </a:r>
          </a:p>
          <a:p>
            <a:pPr marL="0" indent="0">
              <a:buNone/>
            </a:pPr>
            <a:r>
              <a:rPr lang="en-US" sz="1800" b="1" dirty="0">
                <a:latin typeface="Arial" panose="020B0604020202020204" pitchFamily="34" charset="0"/>
                <a:cs typeface="Arial" panose="020B0604020202020204" pitchFamily="34" charset="0"/>
              </a:rPr>
              <a:t>What do we know now that we didn’t know before? </a:t>
            </a:r>
          </a:p>
          <a:p>
            <a:pPr marL="0" indent="0">
              <a:buNone/>
            </a:pPr>
            <a:r>
              <a:rPr lang="en-US" sz="1800" b="1" dirty="0">
                <a:latin typeface="Arial" panose="020B0604020202020204" pitchFamily="34" charset="0"/>
                <a:cs typeface="Arial" panose="020B0604020202020204" pitchFamily="34" charset="0"/>
              </a:rPr>
              <a:t>How many kids do you think are eating chocolate ice cream?</a:t>
            </a:r>
          </a:p>
          <a:p>
            <a:pPr marL="0" indent="0">
              <a:buNone/>
            </a:pPr>
            <a:r>
              <a:rPr lang="en-US" sz="1800" b="1" dirty="0">
                <a:latin typeface="Arial" panose="020B0604020202020204" pitchFamily="34" charset="0"/>
                <a:cs typeface="Arial" panose="020B0604020202020204" pitchFamily="34" charset="0"/>
              </a:rPr>
              <a:t>What do you think about the kids who aren’t eating chocolate ice cream?</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34</a:t>
            </a:fld>
            <a:endParaRPr lang="en-US" altLang="en-US" dirty="0"/>
          </a:p>
        </p:txBody>
      </p:sp>
    </p:spTree>
    <p:extLst>
      <p:ext uri="{BB962C8B-B14F-4D97-AF65-F5344CB8AC3E}">
        <p14:creationId xmlns:p14="http://schemas.microsoft.com/office/powerpoint/2010/main" val="372867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normAutofit lnSpcReduction="10000"/>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r>
              <a:rPr lang="en-US" b="1" dirty="0">
                <a:latin typeface="Arial" panose="020B0604020202020204" pitchFamily="34" charset="0"/>
                <a:cs typeface="Arial" panose="020B0604020202020204" pitchFamily="34" charset="0"/>
              </a:rPr>
              <a:t>14 of the kids were eating chocolate ice cream.</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Can someone read this problem now?</a:t>
            </a:r>
          </a:p>
          <a:p>
            <a:pPr marL="0" indent="0">
              <a:buNone/>
            </a:pPr>
            <a:r>
              <a:rPr lang="en-US" sz="1800" b="1" dirty="0">
                <a:latin typeface="Arial" panose="020B0604020202020204" pitchFamily="34" charset="0"/>
                <a:cs typeface="Arial" panose="020B0604020202020204" pitchFamily="34" charset="0"/>
              </a:rPr>
              <a:t>What do we know now that we didn’t know before?</a:t>
            </a:r>
          </a:p>
          <a:p>
            <a:pPr marL="0" indent="0">
              <a:buNone/>
            </a:pPr>
            <a:r>
              <a:rPr lang="en-US" sz="1800" b="1" dirty="0">
                <a:latin typeface="Arial" panose="020B0604020202020204" pitchFamily="34" charset="0"/>
                <a:cs typeface="Arial" panose="020B0604020202020204" pitchFamily="34" charset="0"/>
              </a:rPr>
              <a:t>How does this number compare to our guesses?</a:t>
            </a:r>
          </a:p>
          <a:p>
            <a:pPr marL="0" indent="0">
              <a:buNone/>
            </a:pPr>
            <a:r>
              <a:rPr lang="en-US" sz="1800" b="1" dirty="0">
                <a:latin typeface="Arial" panose="020B0604020202020204" pitchFamily="34" charset="0"/>
                <a:cs typeface="Arial" panose="020B0604020202020204" pitchFamily="34" charset="0"/>
              </a:rPr>
              <a:t>Are all of the kids eating chocolate ice cream?</a:t>
            </a:r>
          </a:p>
          <a:p>
            <a:pPr marL="0" indent="0">
              <a:buNone/>
            </a:pPr>
            <a:r>
              <a:rPr lang="en-US" sz="1800" b="1" dirty="0">
                <a:latin typeface="Arial" panose="020B0604020202020204" pitchFamily="34" charset="0"/>
                <a:cs typeface="Arial" panose="020B0604020202020204" pitchFamily="34" charset="0"/>
              </a:rPr>
              <a:t>What could the other kids be doing?</a:t>
            </a: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 </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35</a:t>
            </a:fld>
            <a:endParaRPr lang="en-US" altLang="en-US" dirty="0"/>
          </a:p>
        </p:txBody>
      </p:sp>
    </p:spTree>
    <p:extLst>
      <p:ext uri="{BB962C8B-B14F-4D97-AF65-F5344CB8AC3E}">
        <p14:creationId xmlns:p14="http://schemas.microsoft.com/office/powerpoint/2010/main" val="1491451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r>
              <a:rPr lang="en-US" b="1" dirty="0">
                <a:latin typeface="Arial" panose="020B0604020202020204" pitchFamily="34" charset="0"/>
                <a:cs typeface="Arial" panose="020B0604020202020204" pitchFamily="34" charset="0"/>
              </a:rPr>
              <a:t>14 of the kids were eating chocolate ice cream.</a:t>
            </a:r>
          </a:p>
          <a:p>
            <a:pPr marL="0" indent="0">
              <a:buNone/>
            </a:pPr>
            <a:r>
              <a:rPr lang="en-US" b="1" dirty="0">
                <a:latin typeface="Arial" panose="020B0604020202020204" pitchFamily="34" charset="0"/>
                <a:cs typeface="Arial" panose="020B0604020202020204" pitchFamily="34" charset="0"/>
              </a:rPr>
              <a:t>The rest of the kids were eating vanilla ice cream.</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Can someone read this problem now?</a:t>
            </a:r>
          </a:p>
          <a:p>
            <a:pPr marL="0" indent="0">
              <a:buNone/>
            </a:pPr>
            <a:r>
              <a:rPr lang="en-US" sz="1800" b="1" dirty="0">
                <a:latin typeface="Arial" panose="020B0604020202020204" pitchFamily="34" charset="0"/>
                <a:cs typeface="Arial" panose="020B0604020202020204" pitchFamily="34" charset="0"/>
              </a:rPr>
              <a:t>What do we know now that we didn’t know before?  </a:t>
            </a:r>
          </a:p>
          <a:p>
            <a:pPr marL="0" indent="0">
              <a:buNone/>
            </a:pPr>
            <a:r>
              <a:rPr lang="en-US" sz="1800" b="1" dirty="0">
                <a:latin typeface="Arial" panose="020B0604020202020204" pitchFamily="34" charset="0"/>
                <a:cs typeface="Arial" panose="020B0604020202020204" pitchFamily="34" charset="0"/>
              </a:rPr>
              <a:t>What does this tell us about the number of kids eating vanilla ice cream?  How do you know?</a:t>
            </a:r>
          </a:p>
          <a:p>
            <a:pPr marL="0" indent="0">
              <a:buNone/>
            </a:pPr>
            <a:r>
              <a:rPr lang="en-US" sz="1800" b="1" dirty="0">
                <a:latin typeface="Arial" panose="020B0604020202020204" pitchFamily="34" charset="0"/>
                <a:cs typeface="Arial" panose="020B0604020202020204" pitchFamily="34" charset="0"/>
              </a:rPr>
              <a:t>Can you draw a sketch of this situation?</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36</a:t>
            </a:fld>
            <a:endParaRPr lang="en-US" altLang="en-US" dirty="0"/>
          </a:p>
        </p:txBody>
      </p:sp>
    </p:spTree>
    <p:extLst>
      <p:ext uri="{BB962C8B-B14F-4D97-AF65-F5344CB8AC3E}">
        <p14:creationId xmlns:p14="http://schemas.microsoft.com/office/powerpoint/2010/main" val="71391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2B92A-6971-4F15-9E2E-988029A43BD8}"/>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Accessible Problem Solving</a:t>
            </a:r>
          </a:p>
        </p:txBody>
      </p:sp>
      <p:sp>
        <p:nvSpPr>
          <p:cNvPr id="3" name="Content Placeholder 2">
            <a:extLst>
              <a:ext uri="{FF2B5EF4-FFF2-40B4-BE49-F238E27FC236}">
                <a16:creationId xmlns:a16="http://schemas.microsoft.com/office/drawing/2014/main" id="{71316496-8C70-4A63-8C2D-647765AB9859}"/>
              </a:ext>
            </a:extLst>
          </p:cNvPr>
          <p:cNvSpPr>
            <a:spLocks noGrp="1"/>
          </p:cNvSpPr>
          <p:nvPr>
            <p:ph idx="1"/>
          </p:nvPr>
        </p:nvSpPr>
        <p:spPr>
          <a:xfrm>
            <a:off x="838200" y="1600200"/>
            <a:ext cx="9144000" cy="4953000"/>
          </a:xfrm>
        </p:spPr>
        <p:txBody>
          <a:bodyPr/>
          <a:lstStyle/>
          <a:p>
            <a:pPr marL="0" indent="0">
              <a:buNone/>
            </a:pPr>
            <a:r>
              <a:rPr lang="en-US" b="1" dirty="0">
                <a:latin typeface="Arial" panose="020B0604020202020204" pitchFamily="34" charset="0"/>
                <a:cs typeface="Arial" panose="020B0604020202020204" pitchFamily="34" charset="0"/>
              </a:rPr>
              <a:t>There were 35 kids eating ice cream.</a:t>
            </a:r>
          </a:p>
          <a:p>
            <a:pPr marL="0" indent="0">
              <a:buNone/>
            </a:pPr>
            <a:r>
              <a:rPr lang="en-US" b="1" dirty="0">
                <a:latin typeface="Arial" panose="020B0604020202020204" pitchFamily="34" charset="0"/>
                <a:cs typeface="Arial" panose="020B0604020202020204" pitchFamily="34" charset="0"/>
              </a:rPr>
              <a:t>14 of the kids were eating chocolate ice cream.</a:t>
            </a:r>
          </a:p>
          <a:p>
            <a:pPr marL="0" indent="0">
              <a:buNone/>
            </a:pPr>
            <a:r>
              <a:rPr lang="en-US" b="1" dirty="0">
                <a:latin typeface="Arial" panose="020B0604020202020204" pitchFamily="34" charset="0"/>
                <a:cs typeface="Arial" panose="020B0604020202020204" pitchFamily="34" charset="0"/>
              </a:rPr>
              <a:t>The rest of the kids were eating vanilla ice cream.  </a:t>
            </a:r>
          </a:p>
          <a:p>
            <a:pPr marL="0" indent="0">
              <a:buNone/>
            </a:pPr>
            <a:r>
              <a:rPr lang="en-US" b="1" dirty="0">
                <a:latin typeface="Arial" panose="020B0604020202020204" pitchFamily="34" charset="0"/>
                <a:cs typeface="Arial" panose="020B0604020202020204" pitchFamily="34" charset="0"/>
              </a:rPr>
              <a:t>How many kids were eating vanilla ice cream?</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And even without this question, we already have solved the problem.</a:t>
            </a:r>
          </a:p>
          <a:p>
            <a:pPr marL="0" indent="0">
              <a:buNone/>
            </a:pPr>
            <a:r>
              <a:rPr lang="en-US" sz="1800" b="1" dirty="0">
                <a:latin typeface="Arial" panose="020B0604020202020204" pitchFamily="34" charset="0"/>
                <a:cs typeface="Arial" panose="020B0604020202020204" pitchFamily="34" charset="0"/>
              </a:rPr>
              <a:t>Please use a picture and a number sentence to show how you know your answer is correct.</a:t>
            </a:r>
          </a:p>
        </p:txBody>
      </p:sp>
      <p:sp>
        <p:nvSpPr>
          <p:cNvPr id="4" name="Slide Number Placeholder 3">
            <a:extLst>
              <a:ext uri="{FF2B5EF4-FFF2-40B4-BE49-F238E27FC236}">
                <a16:creationId xmlns:a16="http://schemas.microsoft.com/office/drawing/2014/main" id="{1C4EA301-F684-4E31-A7F7-8228D32D58C5}"/>
              </a:ext>
            </a:extLst>
          </p:cNvPr>
          <p:cNvSpPr>
            <a:spLocks noGrp="1"/>
          </p:cNvSpPr>
          <p:nvPr>
            <p:ph type="sldNum" sz="quarter" idx="12"/>
          </p:nvPr>
        </p:nvSpPr>
        <p:spPr/>
        <p:txBody>
          <a:bodyPr/>
          <a:lstStyle/>
          <a:p>
            <a:pPr>
              <a:defRPr/>
            </a:pPr>
            <a:fld id="{992B8A07-EE12-464C-8C74-B06206E7CC90}" type="slidenum">
              <a:rPr lang="en-US" altLang="en-US" smtClean="0"/>
              <a:pPr>
                <a:defRPr/>
              </a:pPr>
              <a:t>37</a:t>
            </a:fld>
            <a:endParaRPr lang="en-US" altLang="en-US" dirty="0"/>
          </a:p>
        </p:txBody>
      </p:sp>
    </p:spTree>
    <p:extLst>
      <p:ext uri="{BB962C8B-B14F-4D97-AF65-F5344CB8AC3E}">
        <p14:creationId xmlns:p14="http://schemas.microsoft.com/office/powerpoint/2010/main" val="353953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822221-DAE1-4F1F-B6E2-BF91FD1CFDD0}"/>
              </a:ext>
            </a:extLst>
          </p:cNvPr>
          <p:cNvSpPr>
            <a:spLocks noGrp="1"/>
          </p:cNvSpPr>
          <p:nvPr>
            <p:ph type="title"/>
          </p:nvPr>
        </p:nvSpPr>
        <p:spPr/>
        <p:txBody>
          <a:bodyPr/>
          <a:lstStyle/>
          <a:p>
            <a:r>
              <a:rPr lang="en-US" dirty="0"/>
              <a:t>Congratulations:  21 students were eating vanilla ice cream.</a:t>
            </a:r>
          </a:p>
        </p:txBody>
      </p:sp>
      <p:pic>
        <p:nvPicPr>
          <p:cNvPr id="6" name="Online Media 5" title="Easy Homemade Ice Cream | Full-Time Kid | PBS Parents">
            <a:hlinkClick r:id="" action="ppaction://media"/>
            <a:extLst>
              <a:ext uri="{FF2B5EF4-FFF2-40B4-BE49-F238E27FC236}">
                <a16:creationId xmlns:a16="http://schemas.microsoft.com/office/drawing/2014/main" id="{69ED5A01-A578-4135-BF99-2CF348605346}"/>
              </a:ext>
            </a:extLst>
          </p:cNvPr>
          <p:cNvPicPr>
            <a:picLocks noGrp="1" noRot="1" noChangeAspect="1"/>
          </p:cNvPicPr>
          <p:nvPr>
            <p:ph idx="1"/>
            <a:videoFile r:link="rId1"/>
          </p:nvPr>
        </p:nvPicPr>
        <p:blipFill>
          <a:blip r:embed="rId3"/>
          <a:stretch>
            <a:fillRect/>
          </a:stretch>
        </p:blipFill>
        <p:spPr>
          <a:xfrm>
            <a:off x="2228850" y="1825625"/>
            <a:ext cx="7735888" cy="4351338"/>
          </a:xfrm>
          <a:prstGeom prst="rect">
            <a:avLst/>
          </a:prstGeom>
        </p:spPr>
      </p:pic>
    </p:spTree>
    <p:extLst>
      <p:ext uri="{BB962C8B-B14F-4D97-AF65-F5344CB8AC3E}">
        <p14:creationId xmlns:p14="http://schemas.microsoft.com/office/powerpoint/2010/main" val="3127070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did you notice?</a:t>
            </a:r>
          </a:p>
        </p:txBody>
      </p:sp>
      <p:sp>
        <p:nvSpPr>
          <p:cNvPr id="3" name="Content Placeholder 2"/>
          <p:cNvSpPr>
            <a:spLocks noGrp="1"/>
          </p:cNvSpPr>
          <p:nvPr>
            <p:ph idx="1"/>
          </p:nvPr>
        </p:nvSpPr>
        <p:spPr/>
        <p:txBody>
          <a:bodyPr/>
          <a:lstStyle/>
          <a:p>
            <a:r>
              <a:rPr lang="en-US" b="1" dirty="0"/>
              <a:t>Animated slides</a:t>
            </a:r>
          </a:p>
          <a:p>
            <a:r>
              <a:rPr lang="en-US" b="1" dirty="0"/>
              <a:t>Questions embedded into the slides for fidelity and consistency</a:t>
            </a:r>
          </a:p>
          <a:p>
            <a:r>
              <a:rPr lang="en-US" b="1" dirty="0"/>
              <a:t>Skills embedded in problems</a:t>
            </a:r>
          </a:p>
          <a:p>
            <a:r>
              <a:rPr lang="en-US" b="1" dirty="0"/>
              <a:t>Questions that go beyond just how and what</a:t>
            </a:r>
          </a:p>
          <a:p>
            <a:r>
              <a:rPr lang="en-US" b="1" dirty="0"/>
              <a:t>What else?</a:t>
            </a:r>
          </a:p>
          <a:p>
            <a:pPr marL="0" indent="0">
              <a:buNone/>
            </a:pPr>
            <a:endParaRPr lang="en-US" b="1" dirty="0"/>
          </a:p>
        </p:txBody>
      </p:sp>
    </p:spTree>
    <p:extLst>
      <p:ext uri="{BB962C8B-B14F-4D97-AF65-F5344CB8AC3E}">
        <p14:creationId xmlns:p14="http://schemas.microsoft.com/office/powerpoint/2010/main" val="2893350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Straight from the 6</a:t>
            </a:r>
            <a:r>
              <a:rPr lang="en-US" b="1" baseline="30000" dirty="0"/>
              <a:t>th</a:t>
            </a:r>
            <a:r>
              <a:rPr lang="en-US" b="1" dirty="0"/>
              <a:t> grade textbook </a:t>
            </a:r>
          </a:p>
        </p:txBody>
      </p:sp>
      <p:sp>
        <p:nvSpPr>
          <p:cNvPr id="6" name="Content Placeholder 5"/>
          <p:cNvSpPr>
            <a:spLocks noGrp="1"/>
          </p:cNvSpPr>
          <p:nvPr>
            <p:ph idx="1"/>
          </p:nvPr>
        </p:nvSpPr>
        <p:spPr>
          <a:xfrm>
            <a:off x="838200" y="1519518"/>
            <a:ext cx="10515600" cy="4657445"/>
          </a:xfrm>
        </p:spPr>
        <p:txBody>
          <a:bodyPr>
            <a:normAutofit fontScale="92500" lnSpcReduction="20000"/>
          </a:bodyPr>
          <a:lstStyle/>
          <a:p>
            <a:pPr marL="0" indent="0">
              <a:buNone/>
            </a:pPr>
            <a:r>
              <a:rPr lang="en-US" sz="3600" b="1" dirty="0"/>
              <a:t>Sarah has picked 2605 apples.  She has 91 boxes.  How many apples will Sarah put in each box if each box holds the same number of apples?</a:t>
            </a:r>
          </a:p>
          <a:p>
            <a:pPr marL="0" indent="0">
              <a:buNone/>
            </a:pPr>
            <a:endParaRPr lang="en-US" sz="3600" b="1" dirty="0"/>
          </a:p>
          <a:p>
            <a:pPr marL="0" indent="0">
              <a:buNone/>
            </a:pPr>
            <a:r>
              <a:rPr lang="en-US" sz="3600" b="1" dirty="0"/>
              <a:t>UGH!   Brain-numbing!  But so typical.</a:t>
            </a:r>
          </a:p>
          <a:p>
            <a:pPr marL="0" indent="0">
              <a:buNone/>
            </a:pPr>
            <a:r>
              <a:rPr lang="en-US" sz="3600" b="1" dirty="0"/>
              <a:t>Pluck out the numbers.  Convert “in each” to divide.</a:t>
            </a:r>
          </a:p>
          <a:p>
            <a:pPr marL="0" indent="0">
              <a:buNone/>
            </a:pPr>
            <a:r>
              <a:rPr lang="en-US" sz="3600" b="1" dirty="0"/>
              <a:t>Divide the larger 2605 by the smaller 91 and finished.</a:t>
            </a:r>
          </a:p>
          <a:p>
            <a:pPr marL="0" indent="0">
              <a:buNone/>
            </a:pPr>
            <a:r>
              <a:rPr lang="en-US" sz="3600" b="1" dirty="0"/>
              <a:t>Now do 7 more just like it with little additional learning.</a:t>
            </a:r>
          </a:p>
          <a:p>
            <a:pPr marL="0" indent="0">
              <a:buNone/>
            </a:pPr>
            <a:r>
              <a:rPr lang="en-US" sz="3600" b="1" dirty="0"/>
              <a:t>And we wonder why so many students struggle with even one-step problems.</a:t>
            </a:r>
          </a:p>
          <a:p>
            <a:pPr marL="0" indent="0">
              <a:buNone/>
            </a:pPr>
            <a:endParaRPr lang="en-US" sz="3600" b="1" dirty="0"/>
          </a:p>
        </p:txBody>
      </p:sp>
    </p:spTree>
    <p:extLst>
      <p:ext uri="{BB962C8B-B14F-4D97-AF65-F5344CB8AC3E}">
        <p14:creationId xmlns:p14="http://schemas.microsoft.com/office/powerpoint/2010/main" val="211141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Grade 4 or 5 or 6</a:t>
            </a:r>
          </a:p>
        </p:txBody>
      </p:sp>
      <p:sp>
        <p:nvSpPr>
          <p:cNvPr id="3" name="Content Placeholder 2"/>
          <p:cNvSpPr>
            <a:spLocks noGrp="1"/>
          </p:cNvSpPr>
          <p:nvPr>
            <p:ph idx="1"/>
          </p:nvPr>
        </p:nvSpPr>
        <p:spPr/>
        <p:txBody>
          <a:bodyPr>
            <a:normAutofit lnSpcReduction="10000"/>
          </a:bodyPr>
          <a:lstStyle/>
          <a:p>
            <a:pPr marL="0" indent="0" algn="ctr">
              <a:buNone/>
            </a:pPr>
            <a:r>
              <a:rPr lang="en-US" sz="4800" b="1" dirty="0"/>
              <a:t>Good </a:t>
            </a:r>
            <a:r>
              <a:rPr lang="en-US" sz="4800" b="1"/>
              <a:t>morning mathematicians!</a:t>
            </a:r>
            <a:endParaRPr lang="en-US" sz="4800" b="1" dirty="0"/>
          </a:p>
          <a:p>
            <a:pPr marL="0" indent="0" algn="ctr">
              <a:buNone/>
            </a:pPr>
            <a:endParaRPr lang="en-US" sz="4800" b="1" dirty="0"/>
          </a:p>
          <a:p>
            <a:pPr marL="0" indent="0" algn="ctr">
              <a:buNone/>
            </a:pPr>
            <a:r>
              <a:rPr lang="en-US" sz="4800" b="1" dirty="0"/>
              <a:t>We’ve been studying </a:t>
            </a:r>
            <a:r>
              <a:rPr lang="en-US" sz="4800" b="1" u="sng" dirty="0"/>
              <a:t>fractions</a:t>
            </a:r>
            <a:r>
              <a:rPr lang="en-US" sz="4800" b="1" dirty="0"/>
              <a:t> for a while. </a:t>
            </a:r>
          </a:p>
          <a:p>
            <a:pPr marL="0" indent="0" algn="ctr">
              <a:buNone/>
            </a:pPr>
            <a:r>
              <a:rPr lang="en-US" sz="4800" b="1" dirty="0"/>
              <a:t>Let’s review with a focus on common </a:t>
            </a:r>
            <a:r>
              <a:rPr lang="en-US" sz="4800" b="1" u="sng" dirty="0"/>
              <a:t>misunderstandings</a:t>
            </a:r>
            <a:r>
              <a:rPr lang="en-US" sz="4800" b="1" dirty="0"/>
              <a:t>.</a:t>
            </a:r>
          </a:p>
        </p:txBody>
      </p:sp>
    </p:spTree>
    <p:extLst>
      <p:ext uri="{BB962C8B-B14F-4D97-AF65-F5344CB8AC3E}">
        <p14:creationId xmlns:p14="http://schemas.microsoft.com/office/powerpoint/2010/main" val="1587861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a:normAutofit/>
          </a:bodyPr>
          <a:lstStyle/>
          <a:p>
            <a:r>
              <a:rPr lang="en-US" sz="4000" b="1" dirty="0"/>
              <a:t>In your groups, write down 5 things you see</a:t>
            </a:r>
          </a:p>
        </p:txBody>
      </p:sp>
      <p:sp>
        <p:nvSpPr>
          <p:cNvPr id="3" name="Content Placeholder 2"/>
          <p:cNvSpPr>
            <a:spLocks noGrp="1"/>
          </p:cNvSpPr>
          <p:nvPr>
            <p:ph idx="1"/>
          </p:nvPr>
        </p:nvSpPr>
        <p:spPr>
          <a:xfrm>
            <a:off x="2019300" y="1447800"/>
            <a:ext cx="8229600" cy="4953000"/>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Oval 3"/>
          <p:cNvSpPr/>
          <p:nvPr/>
        </p:nvSpPr>
        <p:spPr>
          <a:xfrm>
            <a:off x="3962400" y="1752600"/>
            <a:ext cx="4343400" cy="3962400"/>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6" name="Straight Connector 5"/>
          <p:cNvCxnSpPr>
            <a:stCxn id="4" idx="0"/>
            <a:endCxn id="4" idx="4"/>
          </p:cNvCxnSpPr>
          <p:nvPr/>
        </p:nvCxnSpPr>
        <p:spPr>
          <a:xfrm>
            <a:off x="6134100" y="1752600"/>
            <a:ext cx="0" cy="3962400"/>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a:stCxn id="4" idx="2"/>
          </p:cNvCxnSpPr>
          <p:nvPr/>
        </p:nvCxnSpPr>
        <p:spPr>
          <a:xfrm>
            <a:off x="3962400" y="3733800"/>
            <a:ext cx="4343400" cy="0"/>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p:cNvCxnSpPr>
            <a:stCxn id="4" idx="1"/>
            <a:endCxn id="4" idx="5"/>
          </p:cNvCxnSpPr>
          <p:nvPr/>
        </p:nvCxnSpPr>
        <p:spPr>
          <a:xfrm>
            <a:off x="4598476" y="2332880"/>
            <a:ext cx="3071248" cy="2801840"/>
          </a:xfrm>
          <a:prstGeom prst="line">
            <a:avLst/>
          </a:prstGeom>
          <a:ln/>
        </p:spPr>
        <p:style>
          <a:lnRef idx="2">
            <a:schemeClr val="dk1"/>
          </a:lnRef>
          <a:fillRef idx="0">
            <a:schemeClr val="dk1"/>
          </a:fillRef>
          <a:effectRef idx="1">
            <a:schemeClr val="dk1"/>
          </a:effectRef>
          <a:fontRef idx="minor">
            <a:schemeClr val="tx1"/>
          </a:fontRef>
        </p:style>
      </p:cxnSp>
      <p:cxnSp>
        <p:nvCxnSpPr>
          <p:cNvPr id="13" name="Straight Connector 12"/>
          <p:cNvCxnSpPr>
            <a:stCxn id="4" idx="7"/>
            <a:endCxn id="4" idx="3"/>
          </p:cNvCxnSpPr>
          <p:nvPr/>
        </p:nvCxnSpPr>
        <p:spPr>
          <a:xfrm flipH="1">
            <a:off x="4598476" y="2332880"/>
            <a:ext cx="3071248" cy="280184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85028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 and Sari</a:t>
            </a:r>
          </a:p>
        </p:txBody>
      </p:sp>
      <p:sp>
        <p:nvSpPr>
          <p:cNvPr id="3" name="Content Placeholder 2"/>
          <p:cNvSpPr>
            <a:spLocks noGrp="1"/>
          </p:cNvSpPr>
          <p:nvPr>
            <p:ph idx="1"/>
          </p:nvPr>
        </p:nvSpPr>
        <p:spPr/>
        <p:txBody>
          <a:bodyPr>
            <a:normAutofit/>
          </a:bodyPr>
          <a:lstStyle/>
          <a:p>
            <a:pPr marL="0" indent="0">
              <a:buNone/>
            </a:pPr>
            <a:r>
              <a:rPr lang="en-US" sz="4000" b="1" dirty="0"/>
              <a:t>Tim eats 1/2 of a pizza.</a:t>
            </a:r>
          </a:p>
          <a:p>
            <a:pPr marL="0" indent="0">
              <a:buNone/>
            </a:pPr>
            <a:r>
              <a:rPr lang="en-US" sz="4000" b="1" dirty="0"/>
              <a:t>Sari eats 2/4 of a pizza that is the same size.</a:t>
            </a:r>
          </a:p>
          <a:p>
            <a:pPr marL="0" indent="0">
              <a:buNone/>
            </a:pPr>
            <a:endParaRPr lang="en-US" sz="4000" b="1" dirty="0"/>
          </a:p>
          <a:p>
            <a:pPr marL="0" indent="0">
              <a:buNone/>
            </a:pPr>
            <a:r>
              <a:rPr lang="en-US" sz="4000" b="1" dirty="0"/>
              <a:t>Who eats more pizza?  How do you know? Can you use a drawing to convince us? </a:t>
            </a:r>
          </a:p>
        </p:txBody>
      </p:sp>
    </p:spTree>
    <p:extLst>
      <p:ext uri="{BB962C8B-B14F-4D97-AF65-F5344CB8AC3E}">
        <p14:creationId xmlns:p14="http://schemas.microsoft.com/office/powerpoint/2010/main" val="32240986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 and Sari 2</a:t>
            </a:r>
          </a:p>
        </p:txBody>
      </p:sp>
      <p:sp>
        <p:nvSpPr>
          <p:cNvPr id="3" name="Content Placeholder 2"/>
          <p:cNvSpPr>
            <a:spLocks noGrp="1"/>
          </p:cNvSpPr>
          <p:nvPr>
            <p:ph idx="1"/>
          </p:nvPr>
        </p:nvSpPr>
        <p:spPr/>
        <p:txBody>
          <a:bodyPr>
            <a:normAutofit/>
          </a:bodyPr>
          <a:lstStyle/>
          <a:p>
            <a:pPr marL="0" indent="0">
              <a:buNone/>
            </a:pPr>
            <a:r>
              <a:rPr lang="en-US" sz="4000" b="1" dirty="0"/>
              <a:t>Tim eats 1/4 of a pizza.</a:t>
            </a:r>
          </a:p>
          <a:p>
            <a:pPr marL="0" indent="0">
              <a:buNone/>
            </a:pPr>
            <a:r>
              <a:rPr lang="en-US" sz="4000" b="1" dirty="0"/>
              <a:t>Sari eats 1/5 of a pizza that is the same size.</a:t>
            </a:r>
          </a:p>
          <a:p>
            <a:pPr marL="0" indent="0">
              <a:buNone/>
            </a:pPr>
            <a:endParaRPr lang="en-US" sz="4000" b="1" dirty="0"/>
          </a:p>
          <a:p>
            <a:pPr marL="0" indent="0">
              <a:buNone/>
            </a:pPr>
            <a:r>
              <a:rPr lang="en-US" sz="4000" b="1" dirty="0"/>
              <a:t>Who eats more pizza?  How do you know? Can you use a drawing to convince us? </a:t>
            </a:r>
          </a:p>
        </p:txBody>
      </p:sp>
    </p:spTree>
    <p:extLst>
      <p:ext uri="{BB962C8B-B14F-4D97-AF65-F5344CB8AC3E}">
        <p14:creationId xmlns:p14="http://schemas.microsoft.com/office/powerpoint/2010/main" val="31094895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 and Sari 3</a:t>
            </a:r>
          </a:p>
        </p:txBody>
      </p:sp>
      <p:sp>
        <p:nvSpPr>
          <p:cNvPr id="3" name="Content Placeholder 2"/>
          <p:cNvSpPr>
            <a:spLocks noGrp="1"/>
          </p:cNvSpPr>
          <p:nvPr>
            <p:ph idx="1"/>
          </p:nvPr>
        </p:nvSpPr>
        <p:spPr/>
        <p:txBody>
          <a:bodyPr>
            <a:normAutofit/>
          </a:bodyPr>
          <a:lstStyle/>
          <a:p>
            <a:pPr marL="0" indent="0">
              <a:buNone/>
            </a:pPr>
            <a:r>
              <a:rPr lang="en-US" sz="4000" b="1" dirty="0"/>
              <a:t>Tim and Sari each eat ½ of a pizza.</a:t>
            </a:r>
          </a:p>
          <a:p>
            <a:pPr marL="0" indent="0">
              <a:buNone/>
            </a:pPr>
            <a:r>
              <a:rPr lang="en-US" sz="4000" b="1" dirty="0"/>
              <a:t>Tim says they both ate the same amount.</a:t>
            </a:r>
          </a:p>
          <a:p>
            <a:pPr marL="0" indent="0">
              <a:buNone/>
            </a:pPr>
            <a:r>
              <a:rPr lang="en-US" sz="4000" b="1" dirty="0"/>
              <a:t>Sari says she ate more than Tim.</a:t>
            </a:r>
          </a:p>
          <a:p>
            <a:pPr marL="0" indent="0">
              <a:buNone/>
            </a:pPr>
            <a:endParaRPr lang="en-US" sz="4000" b="1" dirty="0"/>
          </a:p>
          <a:p>
            <a:pPr marL="0" indent="0">
              <a:buNone/>
            </a:pPr>
            <a:r>
              <a:rPr lang="en-US" sz="4000" b="1" dirty="0"/>
              <a:t>Show with pizza drawings for Tim and Sari that both can be right!!!</a:t>
            </a:r>
          </a:p>
        </p:txBody>
      </p:sp>
    </p:spTree>
    <p:extLst>
      <p:ext uri="{BB962C8B-B14F-4D97-AF65-F5344CB8AC3E}">
        <p14:creationId xmlns:p14="http://schemas.microsoft.com/office/powerpoint/2010/main" val="27431195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15C90-ED9E-7DD0-9828-67056BC3E3AB}"/>
              </a:ext>
            </a:extLst>
          </p:cNvPr>
          <p:cNvSpPr>
            <a:spLocks noGrp="1"/>
          </p:cNvSpPr>
          <p:nvPr>
            <p:ph type="title"/>
          </p:nvPr>
        </p:nvSpPr>
        <p:spPr/>
        <p:txBody>
          <a:bodyPr/>
          <a:lstStyle/>
          <a:p>
            <a:r>
              <a:rPr lang="en-US" b="1" dirty="0">
                <a:latin typeface="+mn-lt"/>
              </a:rPr>
              <a:t>Turn and tell your partner…</a:t>
            </a:r>
          </a:p>
        </p:txBody>
      </p:sp>
      <p:sp>
        <p:nvSpPr>
          <p:cNvPr id="3" name="Content Placeholder 2">
            <a:extLst>
              <a:ext uri="{FF2B5EF4-FFF2-40B4-BE49-F238E27FC236}">
                <a16:creationId xmlns:a16="http://schemas.microsoft.com/office/drawing/2014/main" id="{CA4D7E86-45F4-81CA-F498-28E9D714519E}"/>
              </a:ext>
            </a:extLst>
          </p:cNvPr>
          <p:cNvSpPr>
            <a:spLocks noGrp="1"/>
          </p:cNvSpPr>
          <p:nvPr>
            <p:ph idx="1"/>
          </p:nvPr>
        </p:nvSpPr>
        <p:spPr/>
        <p:txBody>
          <a:bodyPr/>
          <a:lstStyle/>
          <a:p>
            <a:pPr marL="0" indent="0">
              <a:buNone/>
            </a:pPr>
            <a:endParaRPr lang="en-US" dirty="0"/>
          </a:p>
          <a:p>
            <a:pPr marL="0" indent="0" algn="ctr">
              <a:buNone/>
            </a:pPr>
            <a:endParaRPr lang="en-US" sz="5400" b="1" dirty="0"/>
          </a:p>
          <a:p>
            <a:pPr marL="0" indent="0" algn="ctr">
              <a:buNone/>
            </a:pPr>
            <a:r>
              <a:rPr lang="en-US" sz="5400" b="1" dirty="0"/>
              <a:t>What did you learn today?</a:t>
            </a:r>
            <a:endParaRPr lang="en-US" b="1" dirty="0"/>
          </a:p>
        </p:txBody>
      </p:sp>
    </p:spTree>
    <p:extLst>
      <p:ext uri="{BB962C8B-B14F-4D97-AF65-F5344CB8AC3E}">
        <p14:creationId xmlns:p14="http://schemas.microsoft.com/office/powerpoint/2010/main" val="35855922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 and Sari 4</a:t>
            </a:r>
          </a:p>
        </p:txBody>
      </p:sp>
      <p:sp>
        <p:nvSpPr>
          <p:cNvPr id="3" name="Content Placeholder 2"/>
          <p:cNvSpPr>
            <a:spLocks noGrp="1"/>
          </p:cNvSpPr>
          <p:nvPr>
            <p:ph idx="1"/>
          </p:nvPr>
        </p:nvSpPr>
        <p:spPr>
          <a:xfrm>
            <a:off x="1676400" y="1600201"/>
            <a:ext cx="8839200" cy="4525963"/>
          </a:xfrm>
        </p:spPr>
        <p:txBody>
          <a:bodyPr>
            <a:normAutofit lnSpcReduction="10000"/>
          </a:bodyPr>
          <a:lstStyle/>
          <a:p>
            <a:pPr marL="0" indent="0">
              <a:buNone/>
            </a:pPr>
            <a:r>
              <a:rPr lang="en-US" sz="4000" b="1" dirty="0"/>
              <a:t>Tim eats 3/4 of a pizza.  Show this.</a:t>
            </a:r>
          </a:p>
          <a:p>
            <a:pPr marL="0" indent="0">
              <a:buNone/>
            </a:pPr>
            <a:r>
              <a:rPr lang="en-US" sz="4000" b="1" dirty="0"/>
              <a:t>Sari’s pizza has 8 slices and is the same size of Tim’s.  Show this.</a:t>
            </a:r>
          </a:p>
          <a:p>
            <a:pPr marL="0" indent="0">
              <a:buNone/>
            </a:pPr>
            <a:endParaRPr lang="en-US" sz="4000" b="1" dirty="0"/>
          </a:p>
          <a:p>
            <a:pPr marL="0" indent="0">
              <a:buNone/>
            </a:pPr>
            <a:r>
              <a:rPr lang="en-US" sz="4000" b="1" dirty="0"/>
              <a:t>How many slices does Sari need to eat so that she and Tim eat the same amount?</a:t>
            </a:r>
          </a:p>
          <a:p>
            <a:pPr marL="0" indent="0">
              <a:buNone/>
            </a:pPr>
            <a:r>
              <a:rPr lang="en-US" sz="4000" b="1" dirty="0"/>
              <a:t>Show with pizza drawings how you know.</a:t>
            </a:r>
          </a:p>
        </p:txBody>
      </p:sp>
    </p:spTree>
    <p:extLst>
      <p:ext uri="{BB962C8B-B14F-4D97-AF65-F5344CB8AC3E}">
        <p14:creationId xmlns:p14="http://schemas.microsoft.com/office/powerpoint/2010/main" val="41752575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746449" y="274638"/>
            <a:ext cx="9927771" cy="1143000"/>
          </a:xfrm>
        </p:spPr>
        <p:txBody>
          <a:bodyPr>
            <a:normAutofit fontScale="90000"/>
          </a:bodyPr>
          <a:lstStyle/>
          <a:p>
            <a:pPr>
              <a:defRPr/>
            </a:pPr>
            <a:br>
              <a:rPr lang="en-US" b="1" dirty="0"/>
            </a:br>
            <a:r>
              <a:rPr lang="en-US" sz="5300" b="1" dirty="0">
                <a:latin typeface="+mn-lt"/>
              </a:rPr>
              <a:t>Why do you think I  used these tasks?</a:t>
            </a:r>
            <a:br>
              <a:rPr lang="en-US" b="1" dirty="0"/>
            </a:br>
            <a:endParaRPr lang="en-US" dirty="0"/>
          </a:p>
        </p:txBody>
      </p:sp>
      <p:sp>
        <p:nvSpPr>
          <p:cNvPr id="13315" name="Content Placeholder 2"/>
          <p:cNvSpPr>
            <a:spLocks noGrp="1"/>
          </p:cNvSpPr>
          <p:nvPr>
            <p:ph idx="1"/>
          </p:nvPr>
        </p:nvSpPr>
        <p:spPr>
          <a:xfrm>
            <a:off x="1676400" y="1752600"/>
            <a:ext cx="8763000" cy="4800600"/>
          </a:xfrm>
        </p:spPr>
        <p:txBody>
          <a:bodyPr/>
          <a:lstStyle/>
          <a:p>
            <a:pPr>
              <a:buFontTx/>
              <a:buChar char="-"/>
            </a:pPr>
            <a:r>
              <a:rPr lang="en-US" altLang="en-US" sz="3500" b="1"/>
              <a:t>Standards don’t teach, teachers teach</a:t>
            </a:r>
          </a:p>
          <a:p>
            <a:pPr>
              <a:buFontTx/>
              <a:buChar char="-"/>
            </a:pPr>
            <a:r>
              <a:rPr lang="en-US" altLang="en-US" sz="3500" b="1"/>
              <a:t>It’s the translation of the words into tasks and instruction and assessments that really matter</a:t>
            </a:r>
          </a:p>
          <a:p>
            <a:pPr>
              <a:buFontTx/>
              <a:buChar char="-"/>
            </a:pPr>
            <a:r>
              <a:rPr lang="en-US" altLang="en-US" sz="3500" b="1"/>
              <a:t>Processes are as important as content</a:t>
            </a:r>
          </a:p>
          <a:p>
            <a:pPr>
              <a:buFontTx/>
              <a:buChar char="-"/>
            </a:pPr>
            <a:r>
              <a:rPr lang="en-US" altLang="en-US" sz="3500" b="1"/>
              <a:t>We need to give kids (and ourselves) a reason to care</a:t>
            </a:r>
          </a:p>
          <a:p>
            <a:pPr>
              <a:buFontTx/>
              <a:buChar char="-"/>
            </a:pPr>
            <a:r>
              <a:rPr lang="en-US" altLang="en-US" sz="3500" b="1"/>
              <a:t>Difficult, unlikely, to do alone!!!</a:t>
            </a:r>
          </a:p>
          <a:p>
            <a:pPr>
              <a:buFontTx/>
              <a:buChar char="-"/>
            </a:pPr>
            <a:endParaRPr lang="en-US" altLang="en-US" sz="4000" b="1"/>
          </a:p>
          <a:p>
            <a:pPr algn="ctr">
              <a:buFontTx/>
              <a:buChar char="-"/>
            </a:pPr>
            <a:endParaRPr lang="en-US" altLang="en-US" sz="4000" b="1"/>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1169EED8-4968-445D-8FAE-41B75A09C6DE}" type="slidenum">
              <a:rPr lang="en-US" altLang="en-US" sz="1400">
                <a:latin typeface="Times New Roman" pitchFamily="18" charset="0"/>
              </a:rPr>
              <a:pPr eaLnBrk="1" hangingPunct="1">
                <a:spcBef>
                  <a:spcPct val="0"/>
                </a:spcBef>
                <a:buFontTx/>
                <a:buNone/>
              </a:pPr>
              <a:t>47</a:t>
            </a:fld>
            <a:endParaRPr lang="en-US" altLang="en-US" sz="1400">
              <a:latin typeface="Times New Roman" pitchFamily="18" charset="0"/>
            </a:endParaRPr>
          </a:p>
        </p:txBody>
      </p:sp>
    </p:spTree>
    <p:extLst>
      <p:ext uri="{BB962C8B-B14F-4D97-AF65-F5344CB8AC3E}">
        <p14:creationId xmlns:p14="http://schemas.microsoft.com/office/powerpoint/2010/main" val="1553522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 fill="hold"/>
                                        <p:tgtEl>
                                          <p:spTgt spid="1331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79776-CB77-E87B-33D9-834B7D846126}"/>
              </a:ext>
            </a:extLst>
          </p:cNvPr>
          <p:cNvSpPr>
            <a:spLocks noGrp="1"/>
          </p:cNvSpPr>
          <p:nvPr>
            <p:ph type="title"/>
          </p:nvPr>
        </p:nvSpPr>
        <p:spPr/>
        <p:txBody>
          <a:bodyPr/>
          <a:lstStyle/>
          <a:p>
            <a:r>
              <a:rPr lang="en-US" b="1" dirty="0">
                <a:latin typeface="+mn-lt"/>
              </a:rPr>
              <a:t>Good morning.  Let’s go shopping!</a:t>
            </a:r>
          </a:p>
        </p:txBody>
      </p:sp>
      <p:sp>
        <p:nvSpPr>
          <p:cNvPr id="3" name="Content Placeholder 2">
            <a:extLst>
              <a:ext uri="{FF2B5EF4-FFF2-40B4-BE49-F238E27FC236}">
                <a16:creationId xmlns:a16="http://schemas.microsoft.com/office/drawing/2014/main" id="{FA9EF3EC-C9CD-95DE-DAE4-9B68B8BDFBFF}"/>
              </a:ext>
            </a:extLst>
          </p:cNvPr>
          <p:cNvSpPr>
            <a:spLocks noGrp="1"/>
          </p:cNvSpPr>
          <p:nvPr>
            <p:ph idx="1"/>
          </p:nvPr>
        </p:nvSpPr>
        <p:spPr/>
        <p:txBody>
          <a:bodyPr>
            <a:normAutofit lnSpcReduction="10000"/>
          </a:bodyPr>
          <a:lstStyle/>
          <a:p>
            <a:pPr marL="0" indent="0" algn="ctr">
              <a:buNone/>
            </a:pPr>
            <a:r>
              <a:rPr lang="en-US" sz="4000" b="1" dirty="0"/>
              <a:t>SALE!!!</a:t>
            </a:r>
          </a:p>
          <a:p>
            <a:pPr marL="0" indent="0" algn="ctr">
              <a:buNone/>
            </a:pPr>
            <a:endParaRPr lang="en-US" sz="4000" b="1" dirty="0"/>
          </a:p>
          <a:p>
            <a:pPr marL="0" indent="0" algn="ctr">
              <a:buNone/>
            </a:pPr>
            <a:r>
              <a:rPr lang="en-US" sz="4000" b="1" dirty="0"/>
              <a:t>Pencils   3¢</a:t>
            </a:r>
          </a:p>
          <a:p>
            <a:pPr marL="0" indent="0" algn="ctr">
              <a:buNone/>
            </a:pPr>
            <a:r>
              <a:rPr lang="en-US" sz="4000" b="1" dirty="0"/>
              <a:t>Pens   4¢</a:t>
            </a:r>
          </a:p>
          <a:p>
            <a:pPr marL="0" indent="0" algn="ctr">
              <a:buNone/>
            </a:pPr>
            <a:r>
              <a:rPr lang="en-US" sz="4000" b="1" dirty="0"/>
              <a:t>Erasers  5¢</a:t>
            </a:r>
          </a:p>
          <a:p>
            <a:pPr marL="0" indent="0" algn="ctr">
              <a:buNone/>
            </a:pPr>
            <a:endParaRPr lang="en-US" sz="4000" b="1" dirty="0"/>
          </a:p>
          <a:p>
            <a:pPr marL="0" indent="0" algn="ctr">
              <a:buNone/>
            </a:pPr>
            <a:r>
              <a:rPr lang="en-US" sz="4000" b="1" dirty="0"/>
              <a:t>Limit of 2 of each.</a:t>
            </a:r>
          </a:p>
          <a:p>
            <a:pPr marL="0" indent="0" algn="ctr">
              <a:buNone/>
            </a:pPr>
            <a:endParaRPr lang="en-US" sz="4000" b="1" dirty="0"/>
          </a:p>
        </p:txBody>
      </p:sp>
    </p:spTree>
    <p:extLst>
      <p:ext uri="{BB962C8B-B14F-4D97-AF65-F5344CB8AC3E}">
        <p14:creationId xmlns:p14="http://schemas.microsoft.com/office/powerpoint/2010/main" val="42239512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D449A2-10E6-2387-B378-3BD6D2080EB7}"/>
              </a:ext>
            </a:extLst>
          </p:cNvPr>
          <p:cNvSpPr>
            <a:spLocks noGrp="1"/>
          </p:cNvSpPr>
          <p:nvPr>
            <p:ph type="title"/>
          </p:nvPr>
        </p:nvSpPr>
        <p:spPr>
          <a:xfrm>
            <a:off x="838200" y="-530614"/>
            <a:ext cx="10515600" cy="1325563"/>
          </a:xfrm>
        </p:spPr>
        <p:txBody>
          <a:bodyPr/>
          <a:lstStyle/>
          <a:p>
            <a:endParaRPr lang="en-US" dirty="0"/>
          </a:p>
        </p:txBody>
      </p:sp>
      <p:sp>
        <p:nvSpPr>
          <p:cNvPr id="5" name="Content Placeholder 4">
            <a:extLst>
              <a:ext uri="{FF2B5EF4-FFF2-40B4-BE49-F238E27FC236}">
                <a16:creationId xmlns:a16="http://schemas.microsoft.com/office/drawing/2014/main" id="{7082DA2A-4E10-20CB-F65B-45AB13699E3D}"/>
              </a:ext>
            </a:extLst>
          </p:cNvPr>
          <p:cNvSpPr>
            <a:spLocks noGrp="1"/>
          </p:cNvSpPr>
          <p:nvPr>
            <p:ph sz="half" idx="1"/>
          </p:nvPr>
        </p:nvSpPr>
        <p:spPr>
          <a:xfrm>
            <a:off x="838201" y="1097837"/>
            <a:ext cx="5181600" cy="4351338"/>
          </a:xfrm>
        </p:spPr>
        <p:txBody>
          <a:bodyPr/>
          <a:lstStyle/>
          <a:p>
            <a:pPr marL="0" indent="0" algn="ctr">
              <a:buNone/>
            </a:pPr>
            <a:r>
              <a:rPr lang="en-US" sz="3600" b="1" dirty="0"/>
              <a:t>SALE!!!</a:t>
            </a:r>
          </a:p>
          <a:p>
            <a:pPr marL="0" indent="0" algn="ctr">
              <a:buNone/>
            </a:pPr>
            <a:endParaRPr lang="en-US" sz="3600" b="1" dirty="0"/>
          </a:p>
          <a:p>
            <a:pPr marL="0" indent="0" algn="ctr">
              <a:buNone/>
            </a:pPr>
            <a:r>
              <a:rPr lang="en-US" sz="3600" b="1" dirty="0"/>
              <a:t>Pencils   3¢</a:t>
            </a:r>
          </a:p>
          <a:p>
            <a:pPr marL="0" indent="0" algn="ctr">
              <a:buNone/>
            </a:pPr>
            <a:r>
              <a:rPr lang="en-US" sz="3600" b="1" dirty="0"/>
              <a:t>Pens   4¢</a:t>
            </a:r>
          </a:p>
          <a:p>
            <a:pPr marL="0" indent="0" algn="ctr">
              <a:buNone/>
            </a:pPr>
            <a:r>
              <a:rPr lang="en-US" sz="3600" b="1" dirty="0"/>
              <a:t>Erasers  5¢</a:t>
            </a:r>
          </a:p>
          <a:p>
            <a:pPr marL="0" indent="0" algn="ctr">
              <a:buNone/>
            </a:pPr>
            <a:endParaRPr lang="en-US" sz="3600" b="1" dirty="0"/>
          </a:p>
          <a:p>
            <a:pPr marL="0" indent="0" algn="ctr">
              <a:buNone/>
            </a:pPr>
            <a:r>
              <a:rPr lang="en-US" sz="3600" b="1" dirty="0"/>
              <a:t>Limit of 2 of each.</a:t>
            </a:r>
          </a:p>
          <a:p>
            <a:pPr marL="0" indent="0">
              <a:buNone/>
            </a:pPr>
            <a:endParaRPr lang="en-US" dirty="0"/>
          </a:p>
        </p:txBody>
      </p:sp>
      <p:sp>
        <p:nvSpPr>
          <p:cNvPr id="6" name="Content Placeholder 5">
            <a:extLst>
              <a:ext uri="{FF2B5EF4-FFF2-40B4-BE49-F238E27FC236}">
                <a16:creationId xmlns:a16="http://schemas.microsoft.com/office/drawing/2014/main" id="{70368031-FF41-5E12-A5AD-A0EBFCE3A460}"/>
              </a:ext>
            </a:extLst>
          </p:cNvPr>
          <p:cNvSpPr>
            <a:spLocks noGrp="1"/>
          </p:cNvSpPr>
          <p:nvPr>
            <p:ph sz="half" idx="2"/>
          </p:nvPr>
        </p:nvSpPr>
        <p:spPr>
          <a:xfrm>
            <a:off x="6172200" y="1097837"/>
            <a:ext cx="5181600" cy="5079126"/>
          </a:xfrm>
        </p:spPr>
        <p:txBody>
          <a:bodyPr/>
          <a:lstStyle/>
          <a:p>
            <a:r>
              <a:rPr lang="en-US" b="1" dirty="0"/>
              <a:t>What do you notice?</a:t>
            </a:r>
          </a:p>
          <a:p>
            <a:r>
              <a:rPr lang="en-US" b="1" dirty="0"/>
              <a:t>Can I spend exactly 10</a:t>
            </a:r>
            <a:r>
              <a:rPr lang="en-US" sz="2800" b="1" dirty="0"/>
              <a:t>¢  How?</a:t>
            </a:r>
          </a:p>
          <a:p>
            <a:r>
              <a:rPr lang="en-US" b="1" dirty="0"/>
              <a:t>Can I spend exactly 9</a:t>
            </a:r>
            <a:r>
              <a:rPr lang="en-US" sz="2800" b="1" dirty="0"/>
              <a:t>¢.  Convince me.</a:t>
            </a:r>
          </a:p>
          <a:p>
            <a:r>
              <a:rPr lang="en-US" b="1" dirty="0"/>
              <a:t>What’s the most I can spend?</a:t>
            </a:r>
          </a:p>
          <a:p>
            <a:r>
              <a:rPr lang="en-US" b="1" dirty="0"/>
              <a:t>Can you spend every amount from 3</a:t>
            </a:r>
            <a:r>
              <a:rPr lang="en-US" sz="2800" b="1" dirty="0"/>
              <a:t>¢ to 24¢?  (Homework)</a:t>
            </a:r>
          </a:p>
          <a:p>
            <a:r>
              <a:rPr lang="en-US" b="1" dirty="0"/>
              <a:t>OTHER QUESTIONS????</a:t>
            </a:r>
          </a:p>
        </p:txBody>
      </p:sp>
    </p:spTree>
    <p:extLst>
      <p:ext uri="{BB962C8B-B14F-4D97-AF65-F5344CB8AC3E}">
        <p14:creationId xmlns:p14="http://schemas.microsoft.com/office/powerpoint/2010/main" val="1520280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793376" y="304801"/>
            <a:ext cx="10690412" cy="1993107"/>
          </a:xfrm>
        </p:spPr>
        <p:txBody>
          <a:bodyPr/>
          <a:lstStyle/>
          <a:p>
            <a:r>
              <a:rPr lang="en-US" altLang="en-US" b="1" dirty="0"/>
              <a:t>Adapting what the text bestows by turning exercises into opportunities for learning</a:t>
            </a:r>
          </a:p>
        </p:txBody>
      </p:sp>
      <p:sp>
        <p:nvSpPr>
          <p:cNvPr id="3" name="Content Placeholder 2"/>
          <p:cNvSpPr>
            <a:spLocks noGrp="1"/>
          </p:cNvSpPr>
          <p:nvPr>
            <p:ph idx="1"/>
          </p:nvPr>
        </p:nvSpPr>
        <p:spPr>
          <a:xfrm>
            <a:off x="1847461" y="1981200"/>
            <a:ext cx="8591939" cy="4705350"/>
          </a:xfrm>
        </p:spPr>
        <p:txBody>
          <a:bodyPr>
            <a:normAutofit fontScale="85000" lnSpcReduction="20000"/>
          </a:bodyPr>
          <a:lstStyle/>
          <a:p>
            <a:pPr marL="0" indent="0">
              <a:buNone/>
              <a:defRPr/>
            </a:pPr>
            <a:r>
              <a:rPr lang="en-US" b="1" dirty="0"/>
              <a:t>Sarah has 91 empty boxes. </a:t>
            </a:r>
          </a:p>
          <a:p>
            <a:pPr marL="0" indent="0">
              <a:buNone/>
              <a:defRPr/>
            </a:pPr>
            <a:r>
              <a:rPr lang="en-US" dirty="0"/>
              <a:t>-  What can you infer about Sarah? </a:t>
            </a:r>
          </a:p>
          <a:p>
            <a:pPr marL="0" indent="0">
              <a:buNone/>
              <a:defRPr/>
            </a:pPr>
            <a:r>
              <a:rPr lang="en-US" b="1" dirty="0"/>
              <a:t>She has 2605 apples to pack into the boxes. </a:t>
            </a:r>
          </a:p>
          <a:p>
            <a:pPr marL="0" indent="0">
              <a:buNone/>
              <a:defRPr/>
            </a:pPr>
            <a:r>
              <a:rPr lang="en-US" b="1" dirty="0"/>
              <a:t>-  </a:t>
            </a:r>
            <a:r>
              <a:rPr lang="en-US" dirty="0"/>
              <a:t>Now what can you infer about Sarah?</a:t>
            </a:r>
            <a:endParaRPr lang="en-US" b="1" dirty="0"/>
          </a:p>
          <a:p>
            <a:pPr marL="0" indent="0">
              <a:buNone/>
              <a:defRPr/>
            </a:pPr>
            <a:r>
              <a:rPr lang="en-US" b="1" dirty="0"/>
              <a:t>-  </a:t>
            </a:r>
            <a:r>
              <a:rPr lang="en-US" dirty="0"/>
              <a:t>So what does the 91 tell us,  what about the 2605? </a:t>
            </a:r>
          </a:p>
          <a:p>
            <a:pPr>
              <a:buFontTx/>
              <a:buChar char="-"/>
              <a:defRPr/>
            </a:pPr>
            <a:r>
              <a:rPr lang="en-US" dirty="0"/>
              <a:t>What do you think the question is?   What else?</a:t>
            </a:r>
          </a:p>
          <a:p>
            <a:pPr>
              <a:buFontTx/>
              <a:buChar char="-"/>
              <a:defRPr/>
            </a:pPr>
            <a:r>
              <a:rPr lang="en-US" dirty="0"/>
              <a:t>About how many apples do you think would be in each box?   More than 100?  Less than 100?  Convince us</a:t>
            </a:r>
          </a:p>
          <a:p>
            <a:pPr>
              <a:buFontTx/>
              <a:buChar char="-"/>
              <a:defRPr/>
            </a:pPr>
            <a:r>
              <a:rPr lang="en-US" dirty="0"/>
              <a:t>Can you draw a picture?</a:t>
            </a:r>
          </a:p>
          <a:p>
            <a:pPr>
              <a:buFontTx/>
              <a:buChar char="-"/>
              <a:defRPr/>
            </a:pPr>
            <a:r>
              <a:rPr lang="en-US" dirty="0"/>
              <a:t>Can you create a number sentence?</a:t>
            </a:r>
          </a:p>
          <a:p>
            <a:pPr marL="0" indent="0">
              <a:buNone/>
              <a:defRPr/>
            </a:pPr>
            <a:r>
              <a:rPr lang="en-US" dirty="0"/>
              <a:t>-  Do you multiply or divide?  Why?</a:t>
            </a:r>
          </a:p>
          <a:p>
            <a:pPr>
              <a:buFontTx/>
              <a:buChar char="-"/>
              <a:defRPr/>
            </a:pPr>
            <a:r>
              <a:rPr lang="en-US" dirty="0"/>
              <a:t>So about how many apples would be in each box if…</a:t>
            </a:r>
          </a:p>
          <a:p>
            <a:pPr>
              <a:buFontTx/>
              <a:buChar char="-"/>
              <a:defRPr/>
            </a:pPr>
            <a:endParaRPr lang="en-US" dirty="0"/>
          </a:p>
          <a:p>
            <a:pPr>
              <a:buFontTx/>
              <a:buChar char="-"/>
              <a:defRPr/>
            </a:pPr>
            <a:endParaRPr lang="en-US" dirty="0"/>
          </a:p>
        </p:txBody>
      </p:sp>
    </p:spTree>
    <p:extLst>
      <p:ext uri="{BB962C8B-B14F-4D97-AF65-F5344CB8AC3E}">
        <p14:creationId xmlns:p14="http://schemas.microsoft.com/office/powerpoint/2010/main" val="34776196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00AE955-A014-3DEB-1570-1EC5915CEC16}"/>
              </a:ext>
            </a:extLst>
          </p:cNvPr>
          <p:cNvSpPr>
            <a:spLocks noGrp="1"/>
          </p:cNvSpPr>
          <p:nvPr>
            <p:ph type="title"/>
          </p:nvPr>
        </p:nvSpPr>
        <p:spPr/>
        <p:txBody>
          <a:bodyPr/>
          <a:lstStyle/>
          <a:p>
            <a:endParaRPr lang="en-US"/>
          </a:p>
        </p:txBody>
      </p:sp>
      <p:sp>
        <p:nvSpPr>
          <p:cNvPr id="6" name="Content Placeholder 5">
            <a:extLst>
              <a:ext uri="{FF2B5EF4-FFF2-40B4-BE49-F238E27FC236}">
                <a16:creationId xmlns:a16="http://schemas.microsoft.com/office/drawing/2014/main" id="{A7970E8E-8FBB-A341-0A88-92D84DA270BD}"/>
              </a:ext>
            </a:extLst>
          </p:cNvPr>
          <p:cNvSpPr>
            <a:spLocks noGrp="1"/>
          </p:cNvSpPr>
          <p:nvPr>
            <p:ph idx="1"/>
          </p:nvPr>
        </p:nvSpPr>
        <p:spPr/>
        <p:txBody>
          <a:bodyPr>
            <a:normAutofit/>
          </a:bodyPr>
          <a:lstStyle/>
          <a:p>
            <a:pPr marL="0" indent="0">
              <a:buNone/>
            </a:pPr>
            <a:r>
              <a:rPr lang="en-US" sz="3600" b="1" dirty="0"/>
              <a:t>What do see as benefits of this approach?</a:t>
            </a:r>
          </a:p>
          <a:p>
            <a:pPr marL="0" indent="0">
              <a:buNone/>
            </a:pPr>
            <a:endParaRPr lang="en-US" sz="3600" b="1" dirty="0"/>
          </a:p>
          <a:p>
            <a:pPr marL="0" indent="0">
              <a:buNone/>
            </a:pPr>
            <a:r>
              <a:rPr lang="en-US" sz="3600" b="1" dirty="0"/>
              <a:t>What can YOU do to foster more instruction like this?</a:t>
            </a:r>
          </a:p>
        </p:txBody>
      </p:sp>
    </p:spTree>
    <p:extLst>
      <p:ext uri="{BB962C8B-B14F-4D97-AF65-F5344CB8AC3E}">
        <p14:creationId xmlns:p14="http://schemas.microsoft.com/office/powerpoint/2010/main" val="35166049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Slide Number Placeholder 5">
            <a:extLst>
              <a:ext uri="{FF2B5EF4-FFF2-40B4-BE49-F238E27FC236}">
                <a16:creationId xmlns:a16="http://schemas.microsoft.com/office/drawing/2014/main" id="{EFE869AF-E2E3-91AD-69B2-BAF6E334576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37A10937-5995-4B3C-AEA4-73F6A45CADB4}" type="slidenum">
              <a:rPr lang="en-US" altLang="en-US" b="0"/>
              <a:pPr/>
              <a:t>51</a:t>
            </a:fld>
            <a:endParaRPr lang="en-US" altLang="en-US" b="0"/>
          </a:p>
        </p:txBody>
      </p:sp>
      <p:sp>
        <p:nvSpPr>
          <p:cNvPr id="20483" name="Rectangle 2">
            <a:extLst>
              <a:ext uri="{FF2B5EF4-FFF2-40B4-BE49-F238E27FC236}">
                <a16:creationId xmlns:a16="http://schemas.microsoft.com/office/drawing/2014/main" id="{9D17571D-D0A5-335A-DD86-870AD48E02E7}"/>
              </a:ext>
            </a:extLst>
          </p:cNvPr>
          <p:cNvSpPr>
            <a:spLocks noGrp="1" noChangeArrowheads="1"/>
          </p:cNvSpPr>
          <p:nvPr>
            <p:ph type="title"/>
          </p:nvPr>
        </p:nvSpPr>
        <p:spPr>
          <a:xfrm>
            <a:off x="1981200" y="304800"/>
            <a:ext cx="8229600" cy="1981200"/>
          </a:xfrm>
        </p:spPr>
        <p:txBody>
          <a:bodyPr/>
          <a:lstStyle/>
          <a:p>
            <a:pPr eaLnBrk="1" hangingPunct="1"/>
            <a:r>
              <a:rPr lang="en-US" altLang="en-US" sz="4000" b="1"/>
              <a:t>Peter Dowdeswell of London, England holds the world record for pancake consumption!</a:t>
            </a:r>
          </a:p>
        </p:txBody>
      </p:sp>
      <p:sp>
        <p:nvSpPr>
          <p:cNvPr id="270339" name="Rectangle 3">
            <a:extLst>
              <a:ext uri="{FF2B5EF4-FFF2-40B4-BE49-F238E27FC236}">
                <a16:creationId xmlns:a16="http://schemas.microsoft.com/office/drawing/2014/main" id="{F1D25680-CC39-ED12-1B41-366A0BDAD171}"/>
              </a:ext>
            </a:extLst>
          </p:cNvPr>
          <p:cNvSpPr>
            <a:spLocks noGrp="1" noChangeArrowheads="1"/>
          </p:cNvSpPr>
          <p:nvPr>
            <p:ph type="body" idx="1"/>
          </p:nvPr>
        </p:nvSpPr>
        <p:spPr>
          <a:xfrm>
            <a:off x="1981200" y="2667001"/>
            <a:ext cx="8229600" cy="3459163"/>
          </a:xfrm>
        </p:spPr>
        <p:txBody>
          <a:bodyPr/>
          <a:lstStyle/>
          <a:p>
            <a:pPr algn="ctr" eaLnBrk="1" hangingPunct="1">
              <a:lnSpc>
                <a:spcPct val="80000"/>
              </a:lnSpc>
              <a:buFontTx/>
              <a:buNone/>
            </a:pPr>
            <a:r>
              <a:rPr lang="en-US" altLang="en-US" sz="3600" b="1"/>
              <a:t>62 </a:t>
            </a:r>
          </a:p>
          <a:p>
            <a:pPr algn="ctr" eaLnBrk="1" hangingPunct="1">
              <a:lnSpc>
                <a:spcPct val="80000"/>
              </a:lnSpc>
              <a:buFontTx/>
              <a:buNone/>
            </a:pPr>
            <a:r>
              <a:rPr lang="en-US" altLang="en-US" sz="3600" b="1"/>
              <a:t>6” in diameter,</a:t>
            </a:r>
          </a:p>
          <a:p>
            <a:pPr algn="ctr" eaLnBrk="1" hangingPunct="1">
              <a:lnSpc>
                <a:spcPct val="80000"/>
              </a:lnSpc>
              <a:buFontTx/>
              <a:buNone/>
            </a:pPr>
            <a:r>
              <a:rPr lang="en-US" altLang="en-US" sz="3600" b="1"/>
              <a:t> 3/8” thick pancakes,</a:t>
            </a:r>
          </a:p>
          <a:p>
            <a:pPr algn="ctr" eaLnBrk="1" hangingPunct="1">
              <a:lnSpc>
                <a:spcPct val="80000"/>
              </a:lnSpc>
              <a:buFontTx/>
              <a:buNone/>
            </a:pPr>
            <a:r>
              <a:rPr lang="en-US" altLang="en-US" sz="3600" b="1"/>
              <a:t> with butter and syrup</a:t>
            </a:r>
          </a:p>
          <a:p>
            <a:pPr algn="ctr" eaLnBrk="1" hangingPunct="1">
              <a:lnSpc>
                <a:spcPct val="80000"/>
              </a:lnSpc>
              <a:buFontTx/>
              <a:buNone/>
            </a:pPr>
            <a:r>
              <a:rPr lang="en-US" altLang="en-US" sz="3600" b="1"/>
              <a:t>in 6 minutes 58.5 seconds!</a:t>
            </a:r>
          </a:p>
          <a:p>
            <a:pPr algn="ctr" eaLnBrk="1" hangingPunct="1">
              <a:lnSpc>
                <a:spcPct val="80000"/>
              </a:lnSpc>
              <a:buFontTx/>
              <a:buNone/>
            </a:pPr>
            <a:r>
              <a:rPr lang="en-US" altLang="en-US" sz="3600" b="1"/>
              <a:t>SO?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0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0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70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703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703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703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39" grpId="0" build="p"/>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Slide Number Placeholder 5">
            <a:extLst>
              <a:ext uri="{FF2B5EF4-FFF2-40B4-BE49-F238E27FC236}">
                <a16:creationId xmlns:a16="http://schemas.microsoft.com/office/drawing/2014/main" id="{723EA25C-52FE-B4DC-7EBB-40881E64885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405D7533-D4FB-4180-8175-88FB562E600B}" type="slidenum">
              <a:rPr lang="en-US" altLang="en-US" b="0"/>
              <a:pPr/>
              <a:t>52</a:t>
            </a:fld>
            <a:endParaRPr lang="en-US" altLang="en-US" b="0"/>
          </a:p>
        </p:txBody>
      </p:sp>
      <p:sp>
        <p:nvSpPr>
          <p:cNvPr id="22531" name="Rectangle 2">
            <a:extLst>
              <a:ext uri="{FF2B5EF4-FFF2-40B4-BE49-F238E27FC236}">
                <a16:creationId xmlns:a16="http://schemas.microsoft.com/office/drawing/2014/main" id="{08905100-3414-FA69-EB8C-E3C6117190FE}"/>
              </a:ext>
            </a:extLst>
          </p:cNvPr>
          <p:cNvSpPr>
            <a:spLocks noGrp="1" noChangeArrowheads="1"/>
          </p:cNvSpPr>
          <p:nvPr>
            <p:ph type="title"/>
          </p:nvPr>
        </p:nvSpPr>
        <p:spPr/>
        <p:txBody>
          <a:bodyPr/>
          <a:lstStyle/>
          <a:p>
            <a:pPr eaLnBrk="1" hangingPunct="1"/>
            <a:r>
              <a:rPr lang="en-US" altLang="en-US" b="1"/>
              <a:t>So?</a:t>
            </a:r>
          </a:p>
        </p:txBody>
      </p:sp>
      <p:sp>
        <p:nvSpPr>
          <p:cNvPr id="275459" name="Rectangle 3">
            <a:extLst>
              <a:ext uri="{FF2B5EF4-FFF2-40B4-BE49-F238E27FC236}">
                <a16:creationId xmlns:a16="http://schemas.microsoft.com/office/drawing/2014/main" id="{C1E772BD-6F1C-36D7-80F7-E213F2416139}"/>
              </a:ext>
            </a:extLst>
          </p:cNvPr>
          <p:cNvSpPr>
            <a:spLocks noGrp="1" noChangeArrowheads="1"/>
          </p:cNvSpPr>
          <p:nvPr>
            <p:ph type="body" idx="1"/>
          </p:nvPr>
        </p:nvSpPr>
        <p:spPr/>
        <p:txBody>
          <a:bodyPr/>
          <a:lstStyle/>
          <a:p>
            <a:pPr eaLnBrk="1" hangingPunct="1">
              <a:lnSpc>
                <a:spcPct val="80000"/>
              </a:lnSpc>
            </a:pPr>
            <a:r>
              <a:rPr lang="en-US" altLang="en-US" b="1"/>
              <a:t>About how high a stack?  Show and explain</a:t>
            </a:r>
          </a:p>
          <a:p>
            <a:pPr eaLnBrk="1" hangingPunct="1">
              <a:lnSpc>
                <a:spcPct val="80000"/>
              </a:lnSpc>
            </a:pPr>
            <a:r>
              <a:rPr lang="en-US" altLang="en-US" b="1"/>
              <a:t>Exactly how high?</a:t>
            </a:r>
          </a:p>
          <a:p>
            <a:pPr eaLnBrk="1" hangingPunct="1">
              <a:lnSpc>
                <a:spcPct val="80000"/>
              </a:lnSpc>
            </a:pPr>
            <a:r>
              <a:rPr lang="en-US" altLang="en-US" b="1"/>
              <a:t>How fast?</a:t>
            </a:r>
          </a:p>
          <a:p>
            <a:pPr eaLnBrk="1" hangingPunct="1">
              <a:lnSpc>
                <a:spcPct val="80000"/>
              </a:lnSpc>
            </a:pPr>
            <a:r>
              <a:rPr lang="en-US" altLang="en-US" b="1"/>
              <a:t>How much?</a:t>
            </a:r>
          </a:p>
          <a:p>
            <a:pPr eaLnBrk="1" hangingPunct="1">
              <a:lnSpc>
                <a:spcPct val="80000"/>
              </a:lnSpc>
            </a:pPr>
            <a:r>
              <a:rPr lang="en-US" altLang="en-US" b="1"/>
              <a:t>Could it be, considering the size of the stomach?</a:t>
            </a:r>
          </a:p>
          <a:p>
            <a:pPr eaLnBrk="1" hangingPunct="1">
              <a:lnSpc>
                <a:spcPct val="80000"/>
              </a:lnSpc>
            </a:pPr>
            <a:r>
              <a:rPr lang="en-US" altLang="en-US" b="1"/>
              <a:t>What’s radius of single 3/8” thick pancake of same volume?</a:t>
            </a:r>
          </a:p>
          <a:p>
            <a:pPr eaLnBrk="1" hangingPunct="1">
              <a:lnSpc>
                <a:spcPct val="80000"/>
              </a:lnSpc>
            </a:pPr>
            <a:r>
              <a:rPr lang="en-US" altLang="en-US" b="1"/>
              <a:t>Draw a graph of Peter’s progress.</a:t>
            </a:r>
          </a:p>
          <a:p>
            <a:pPr eaLnBrk="1" hangingPunct="1">
              <a:lnSpc>
                <a:spcPct val="80000"/>
              </a:lnSpc>
            </a:pPr>
            <a:endParaRPr lang="en-US" altLang="en-US"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5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5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75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7545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7545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7545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75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9"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a:extLst>
              <a:ext uri="{FF2B5EF4-FFF2-40B4-BE49-F238E27FC236}">
                <a16:creationId xmlns:a16="http://schemas.microsoft.com/office/drawing/2014/main" id="{4352B622-B5F3-8971-C6BC-EF6AAAB37D5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B92D0C14-F19E-46FB-A026-E7C52ED4B954}" type="slidenum">
              <a:rPr lang="en-US" altLang="en-US" b="0"/>
              <a:pPr/>
              <a:t>53</a:t>
            </a:fld>
            <a:endParaRPr lang="en-US" altLang="en-US" b="0"/>
          </a:p>
        </p:txBody>
      </p:sp>
      <p:sp>
        <p:nvSpPr>
          <p:cNvPr id="24579" name="Rectangle 2">
            <a:extLst>
              <a:ext uri="{FF2B5EF4-FFF2-40B4-BE49-F238E27FC236}">
                <a16:creationId xmlns:a16="http://schemas.microsoft.com/office/drawing/2014/main" id="{FC22F705-566C-6B30-ADC5-7128028DB8C4}"/>
              </a:ext>
            </a:extLst>
          </p:cNvPr>
          <p:cNvSpPr>
            <a:spLocks noGrp="1" noChangeArrowheads="1"/>
          </p:cNvSpPr>
          <p:nvPr>
            <p:ph type="title"/>
          </p:nvPr>
        </p:nvSpPr>
        <p:spPr/>
        <p:txBody>
          <a:bodyPr/>
          <a:lstStyle/>
          <a:p>
            <a:pPr eaLnBrk="1" hangingPunct="1"/>
            <a:r>
              <a:rPr lang="en-US" altLang="en-US" b="1"/>
              <a:t>From Guinness:</a:t>
            </a:r>
          </a:p>
        </p:txBody>
      </p:sp>
      <p:sp>
        <p:nvSpPr>
          <p:cNvPr id="24580" name="Rectangle 3">
            <a:extLst>
              <a:ext uri="{FF2B5EF4-FFF2-40B4-BE49-F238E27FC236}">
                <a16:creationId xmlns:a16="http://schemas.microsoft.com/office/drawing/2014/main" id="{56A1DB19-BF39-D74B-93CF-0E9352D71F3D}"/>
              </a:ext>
            </a:extLst>
          </p:cNvPr>
          <p:cNvSpPr>
            <a:spLocks noGrp="1" noChangeArrowheads="1"/>
          </p:cNvSpPr>
          <p:nvPr>
            <p:ph type="body" idx="1"/>
          </p:nvPr>
        </p:nvSpPr>
        <p:spPr/>
        <p:txBody>
          <a:bodyPr/>
          <a:lstStyle/>
          <a:p>
            <a:pPr eaLnBrk="1" hangingPunct="1">
              <a:lnSpc>
                <a:spcPct val="90000"/>
              </a:lnSpc>
              <a:buFontTx/>
              <a:buNone/>
            </a:pPr>
            <a:r>
              <a:rPr lang="en-US" altLang="en-US" b="1"/>
              <a:t>Largest Pancake:</a:t>
            </a:r>
          </a:p>
          <a:p>
            <a:pPr eaLnBrk="1" hangingPunct="1">
              <a:lnSpc>
                <a:spcPct val="90000"/>
              </a:lnSpc>
              <a:buFontTx/>
              <a:buNone/>
            </a:pPr>
            <a:r>
              <a:rPr lang="en-US" altLang="en-US" b="1"/>
              <a:t>A pancake 20 feet in diameter, 4 inches thick, weighing 2107 pounds and containing 900 pounds of pancake mix, 1600 pounds of maple syrup, 15 blocks of butter, and 100 gallons of milk, was built in Highgate, Vermont on August 18, 1984.</a:t>
            </a:r>
          </a:p>
          <a:p>
            <a:pPr eaLnBrk="1" hangingPunct="1">
              <a:lnSpc>
                <a:spcPct val="90000"/>
              </a:lnSpc>
              <a:buFontTx/>
              <a:buNone/>
            </a:pPr>
            <a:r>
              <a:rPr lang="en-US" altLang="en-US" b="1"/>
              <a:t>So?</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15C90-ED9E-7DD0-9828-67056BC3E3AB}"/>
              </a:ext>
            </a:extLst>
          </p:cNvPr>
          <p:cNvSpPr>
            <a:spLocks noGrp="1"/>
          </p:cNvSpPr>
          <p:nvPr>
            <p:ph type="title"/>
          </p:nvPr>
        </p:nvSpPr>
        <p:spPr/>
        <p:txBody>
          <a:bodyPr/>
          <a:lstStyle/>
          <a:p>
            <a:r>
              <a:rPr lang="en-US" b="1" dirty="0">
                <a:latin typeface="+mn-lt"/>
              </a:rPr>
              <a:t>Turn and tell your partner…</a:t>
            </a:r>
          </a:p>
        </p:txBody>
      </p:sp>
      <p:sp>
        <p:nvSpPr>
          <p:cNvPr id="3" name="Content Placeholder 2">
            <a:extLst>
              <a:ext uri="{FF2B5EF4-FFF2-40B4-BE49-F238E27FC236}">
                <a16:creationId xmlns:a16="http://schemas.microsoft.com/office/drawing/2014/main" id="{CA4D7E86-45F4-81CA-F498-28E9D714519E}"/>
              </a:ext>
            </a:extLst>
          </p:cNvPr>
          <p:cNvSpPr>
            <a:spLocks noGrp="1"/>
          </p:cNvSpPr>
          <p:nvPr>
            <p:ph idx="1"/>
          </p:nvPr>
        </p:nvSpPr>
        <p:spPr/>
        <p:txBody>
          <a:bodyPr/>
          <a:lstStyle/>
          <a:p>
            <a:pPr marL="0" indent="0">
              <a:buNone/>
            </a:pPr>
            <a:endParaRPr lang="en-US" dirty="0"/>
          </a:p>
          <a:p>
            <a:pPr marL="0" indent="0" algn="ctr">
              <a:buNone/>
            </a:pPr>
            <a:endParaRPr lang="en-US" sz="5400" b="1" dirty="0"/>
          </a:p>
          <a:p>
            <a:pPr marL="0" indent="0" algn="ctr">
              <a:buNone/>
            </a:pPr>
            <a:r>
              <a:rPr lang="en-US" sz="5400" b="1" dirty="0"/>
              <a:t>What did you learn today?</a:t>
            </a:r>
            <a:endParaRPr lang="en-US" b="1" dirty="0"/>
          </a:p>
        </p:txBody>
      </p:sp>
    </p:spTree>
    <p:extLst>
      <p:ext uri="{BB962C8B-B14F-4D97-AF65-F5344CB8AC3E}">
        <p14:creationId xmlns:p14="http://schemas.microsoft.com/office/powerpoint/2010/main" val="4721663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78295" y="1825625"/>
            <a:ext cx="11505537" cy="4351338"/>
          </a:xfrm>
        </p:spPr>
        <p:txBody>
          <a:bodyPr>
            <a:normAutofit lnSpcReduction="10000"/>
          </a:bodyPr>
          <a:lstStyle/>
          <a:p>
            <a:pPr marL="0" indent="0">
              <a:buNone/>
            </a:pPr>
            <a:endParaRPr lang="en-US" dirty="0"/>
          </a:p>
          <a:p>
            <a:pPr marL="0" indent="0" algn="ctr">
              <a:buNone/>
            </a:pPr>
            <a:r>
              <a:rPr lang="en-US" sz="5400" b="1" dirty="0"/>
              <a:t>Why not focus a lot more on our questions and presenting them orally and </a:t>
            </a:r>
            <a:r>
              <a:rPr lang="en-US" sz="5400" b="1"/>
              <a:t>in writing?</a:t>
            </a:r>
            <a:endParaRPr lang="en-US" sz="5400" b="1" dirty="0"/>
          </a:p>
          <a:p>
            <a:pPr marL="0" indent="0">
              <a:buNone/>
            </a:pPr>
            <a:endParaRPr lang="en-US" dirty="0"/>
          </a:p>
          <a:p>
            <a:pPr marL="0" indent="0" algn="ctr">
              <a:buNone/>
            </a:pPr>
            <a:r>
              <a:rPr lang="en-US" sz="8000" b="1" dirty="0"/>
              <a:t>Thank you and have fun!</a:t>
            </a:r>
          </a:p>
        </p:txBody>
      </p:sp>
    </p:spTree>
    <p:extLst>
      <p:ext uri="{BB962C8B-B14F-4D97-AF65-F5344CB8AC3E}">
        <p14:creationId xmlns:p14="http://schemas.microsoft.com/office/powerpoint/2010/main" val="1846845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8E170-407A-4797-85BD-45B8E2122407}"/>
              </a:ext>
            </a:extLst>
          </p:cNvPr>
          <p:cNvSpPr>
            <a:spLocks noGrp="1"/>
          </p:cNvSpPr>
          <p:nvPr>
            <p:ph type="title"/>
          </p:nvPr>
        </p:nvSpPr>
        <p:spPr/>
        <p:txBody>
          <a:bodyPr/>
          <a:lstStyle/>
          <a:p>
            <a:r>
              <a:rPr lang="en-US" b="1" dirty="0"/>
              <a:t>Just look at what we just did:</a:t>
            </a:r>
            <a:endParaRPr lang="en-US" dirty="0"/>
          </a:p>
        </p:txBody>
      </p:sp>
      <p:sp>
        <p:nvSpPr>
          <p:cNvPr id="3" name="Content Placeholder 2">
            <a:extLst>
              <a:ext uri="{FF2B5EF4-FFF2-40B4-BE49-F238E27FC236}">
                <a16:creationId xmlns:a16="http://schemas.microsoft.com/office/drawing/2014/main" id="{57C41F0D-DD8C-4866-BDA0-871D03EBA206}"/>
              </a:ext>
            </a:extLst>
          </p:cNvPr>
          <p:cNvSpPr>
            <a:spLocks noGrp="1"/>
          </p:cNvSpPr>
          <p:nvPr>
            <p:ph idx="1"/>
          </p:nvPr>
        </p:nvSpPr>
        <p:spPr/>
        <p:txBody>
          <a:bodyPr>
            <a:normAutofit lnSpcReduction="10000"/>
          </a:bodyPr>
          <a:lstStyle/>
          <a:p>
            <a:pPr marL="0" indent="0">
              <a:buNone/>
            </a:pPr>
            <a:r>
              <a:rPr lang="en-US" dirty="0"/>
              <a:t>Moved from:</a:t>
            </a:r>
          </a:p>
          <a:p>
            <a:r>
              <a:rPr lang="en-US" b="1" dirty="0"/>
              <a:t>Pluck out the numbers.  Convert “in each” to divide. Compute.</a:t>
            </a:r>
          </a:p>
          <a:p>
            <a:pPr marL="0" indent="0">
              <a:buNone/>
            </a:pPr>
            <a:r>
              <a:rPr lang="en-US" dirty="0"/>
              <a:t>Moved to:</a:t>
            </a:r>
          </a:p>
          <a:p>
            <a:r>
              <a:rPr lang="en-US" b="1" dirty="0"/>
              <a:t>Use inferential reasoning questions to build interest and humor.</a:t>
            </a:r>
          </a:p>
          <a:p>
            <a:r>
              <a:rPr lang="en-US" b="1" dirty="0"/>
              <a:t>Make sense of the numbers.</a:t>
            </a:r>
          </a:p>
          <a:p>
            <a:r>
              <a:rPr lang="en-US" b="1" dirty="0"/>
              <a:t>Focus on translating data into potential questions.</a:t>
            </a:r>
          </a:p>
          <a:p>
            <a:r>
              <a:rPr lang="en-US" b="1" dirty="0"/>
              <a:t>Focus on the operation, more than the computation.</a:t>
            </a:r>
          </a:p>
          <a:p>
            <a:r>
              <a:rPr lang="en-US" b="1" dirty="0"/>
              <a:t>Include estimation, multiple representations.</a:t>
            </a:r>
          </a:p>
          <a:p>
            <a:r>
              <a:rPr lang="en-US" b="1" dirty="0"/>
              <a:t>And, of course, solve a word problem.</a:t>
            </a:r>
          </a:p>
          <a:p>
            <a:pPr marL="0" indent="0">
              <a:buNone/>
            </a:pPr>
            <a:endParaRPr lang="en-US" dirty="0"/>
          </a:p>
        </p:txBody>
      </p:sp>
    </p:spTree>
    <p:extLst>
      <p:ext uri="{BB962C8B-B14F-4D97-AF65-F5344CB8AC3E}">
        <p14:creationId xmlns:p14="http://schemas.microsoft.com/office/powerpoint/2010/main" val="3744161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Gradual Reveal of a Stimulus</a:t>
            </a:r>
          </a:p>
        </p:txBody>
      </p:sp>
      <p:sp>
        <p:nvSpPr>
          <p:cNvPr id="3" name="Content Placeholder 2"/>
          <p:cNvSpPr>
            <a:spLocks noGrp="1"/>
          </p:cNvSpPr>
          <p:nvPr>
            <p:ph idx="1"/>
          </p:nvPr>
        </p:nvSpPr>
        <p:spPr/>
        <p:txBody>
          <a:bodyPr>
            <a:normAutofit/>
          </a:bodyPr>
          <a:lstStyle/>
          <a:p>
            <a:pPr marL="0" indent="0">
              <a:buNone/>
            </a:pPr>
            <a:r>
              <a:rPr lang="en-US" sz="4400" b="1" dirty="0"/>
              <a:t>Instead of bombarding students with the whole word problem, the entire graph or figure or table, use the power of PowerPoint to </a:t>
            </a:r>
            <a:r>
              <a:rPr lang="en-US" sz="4400" b="1" u="sng" dirty="0"/>
              <a:t>gradually reveal </a:t>
            </a:r>
            <a:r>
              <a:rPr lang="en-US" sz="4400" b="1" dirty="0"/>
              <a:t>the problem, </a:t>
            </a:r>
            <a:r>
              <a:rPr lang="en-US" sz="4400" b="1" u="sng" dirty="0"/>
              <a:t>sequence our questions</a:t>
            </a:r>
            <a:r>
              <a:rPr lang="en-US" sz="4400" b="1" dirty="0"/>
              <a:t>, and </a:t>
            </a:r>
            <a:r>
              <a:rPr lang="en-US" sz="4400" b="1" u="sng" dirty="0"/>
              <a:t>scaffold our teaching</a:t>
            </a:r>
            <a:r>
              <a:rPr lang="en-US" sz="4400" b="1" dirty="0"/>
              <a:t> to support their learning.</a:t>
            </a:r>
          </a:p>
        </p:txBody>
      </p:sp>
    </p:spTree>
    <p:extLst>
      <p:ext uri="{BB962C8B-B14F-4D97-AF65-F5344CB8AC3E}">
        <p14:creationId xmlns:p14="http://schemas.microsoft.com/office/powerpoint/2010/main" val="1791506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Your turn</a:t>
            </a:r>
          </a:p>
        </p:txBody>
      </p:sp>
      <p:sp>
        <p:nvSpPr>
          <p:cNvPr id="3" name="Content Placeholder 2"/>
          <p:cNvSpPr>
            <a:spLocks noGrp="1"/>
          </p:cNvSpPr>
          <p:nvPr>
            <p:ph idx="1"/>
          </p:nvPr>
        </p:nvSpPr>
        <p:spPr/>
        <p:txBody>
          <a:bodyPr>
            <a:normAutofit fontScale="85000" lnSpcReduction="20000"/>
          </a:bodyPr>
          <a:lstStyle/>
          <a:p>
            <a:pPr marL="0" indent="0" algn="ctr">
              <a:buNone/>
            </a:pPr>
            <a:r>
              <a:rPr lang="en-US" b="1" dirty="0"/>
              <a:t>Welcome to the Carnival</a:t>
            </a:r>
          </a:p>
          <a:p>
            <a:pPr marL="0" indent="0" algn="ctr">
              <a:buNone/>
            </a:pPr>
            <a:r>
              <a:rPr lang="en-US" b="1" dirty="0"/>
              <a:t>Parking $5/car</a:t>
            </a:r>
          </a:p>
          <a:p>
            <a:pPr marL="0" indent="0" algn="ctr">
              <a:buNone/>
            </a:pPr>
            <a:r>
              <a:rPr lang="en-US" b="1" dirty="0"/>
              <a:t>Rides $1.50 each</a:t>
            </a:r>
          </a:p>
          <a:p>
            <a:pPr marL="0" indent="0">
              <a:buNone/>
            </a:pPr>
            <a:r>
              <a:rPr lang="en-US" b="1" dirty="0"/>
              <a:t>What do you notice?</a:t>
            </a:r>
          </a:p>
          <a:p>
            <a:pPr marL="0" indent="0">
              <a:buNone/>
            </a:pPr>
            <a:r>
              <a:rPr lang="en-US" b="1" dirty="0"/>
              <a:t>??</a:t>
            </a:r>
          </a:p>
          <a:p>
            <a:pPr marL="0" indent="0">
              <a:buNone/>
            </a:pPr>
            <a:r>
              <a:rPr lang="en-US" b="1" dirty="0"/>
              <a:t>??</a:t>
            </a:r>
          </a:p>
          <a:p>
            <a:pPr marL="0" indent="0">
              <a:buNone/>
            </a:pPr>
            <a:r>
              <a:rPr lang="en-US" b="1" dirty="0"/>
              <a:t>What do you wonder?</a:t>
            </a:r>
          </a:p>
          <a:p>
            <a:pPr marL="0" indent="0">
              <a:buNone/>
            </a:pPr>
            <a:r>
              <a:rPr lang="en-US" b="1" dirty="0"/>
              <a:t>??</a:t>
            </a:r>
          </a:p>
          <a:p>
            <a:pPr marL="0" indent="0">
              <a:buNone/>
            </a:pPr>
            <a:r>
              <a:rPr lang="en-US" b="1" dirty="0"/>
              <a:t>??</a:t>
            </a:r>
          </a:p>
          <a:p>
            <a:pPr marL="0" indent="0">
              <a:buNone/>
            </a:pPr>
            <a:r>
              <a:rPr lang="en-US" b="1" dirty="0"/>
              <a:t>Let’s play with what Robert wondered…</a:t>
            </a:r>
          </a:p>
          <a:p>
            <a:pPr marL="0" indent="0">
              <a:buNone/>
            </a:pPr>
            <a:r>
              <a:rPr lang="en-US" b="1" dirty="0"/>
              <a:t>Great, now let’s play with was Sierra wondered…</a:t>
            </a:r>
          </a:p>
        </p:txBody>
      </p:sp>
    </p:spTree>
    <p:extLst>
      <p:ext uri="{BB962C8B-B14F-4D97-AF65-F5344CB8AC3E}">
        <p14:creationId xmlns:p14="http://schemas.microsoft.com/office/powerpoint/2010/main" val="1321606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Let’s Try It</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Grade 8/9</a:t>
            </a:r>
          </a:p>
          <a:p>
            <a:pPr marL="0" indent="0">
              <a:buNone/>
            </a:pPr>
            <a:endParaRPr lang="en-US" b="1" dirty="0"/>
          </a:p>
          <a:p>
            <a:pPr marL="0" indent="0">
              <a:buNone/>
            </a:pPr>
            <a:r>
              <a:rPr lang="en-US" b="1" dirty="0"/>
              <a:t>Josh and his family went to the carnival.  It costs $5 to park the car plus $1.50 for each ride.</a:t>
            </a:r>
          </a:p>
          <a:p>
            <a:pPr marL="0" indent="0">
              <a:buNone/>
            </a:pPr>
            <a:endParaRPr lang="en-US" b="1" dirty="0"/>
          </a:p>
          <a:p>
            <a:pPr marL="0" indent="0">
              <a:buNone/>
            </a:pPr>
            <a:r>
              <a:rPr lang="en-US" b="1" dirty="0"/>
              <a:t>Josh’s family spent a total of  $38.  How many rides did they go on?</a:t>
            </a:r>
          </a:p>
          <a:p>
            <a:pPr marL="0" indent="0">
              <a:buNone/>
            </a:pPr>
            <a:endParaRPr lang="en-US" b="1" dirty="0"/>
          </a:p>
          <a:p>
            <a:pPr marL="0" indent="0">
              <a:buNone/>
            </a:pPr>
            <a:r>
              <a:rPr lang="en-US" b="1" dirty="0"/>
              <a:t>Write an equation and show your work.</a:t>
            </a:r>
          </a:p>
          <a:p>
            <a:pPr marL="0" indent="0">
              <a:buNone/>
            </a:pPr>
            <a:endParaRPr lang="en-US" b="1" dirty="0"/>
          </a:p>
          <a:p>
            <a:pPr marL="0" indent="0">
              <a:buNone/>
            </a:pPr>
            <a:r>
              <a:rPr lang="en-US" b="1" dirty="0"/>
              <a:t>UGH!   Versus:     Turn and tell your partner what we can do with this.</a:t>
            </a:r>
          </a:p>
          <a:p>
            <a:pPr marL="0" indent="0">
              <a:buNone/>
            </a:pPr>
            <a:endParaRPr lang="en-US" b="1" dirty="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974462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629</TotalTime>
  <Words>2498</Words>
  <Application>Microsoft Office PowerPoint</Application>
  <PresentationFormat>Widescreen</PresentationFormat>
  <Paragraphs>419</Paragraphs>
  <Slides>55</Slides>
  <Notes>22</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Calibri</vt:lpstr>
      <vt:lpstr>Calibri Light</vt:lpstr>
      <vt:lpstr>Times New Roman</vt:lpstr>
      <vt:lpstr>Office Theme</vt:lpstr>
      <vt:lpstr>Their Learning Depends Most on Our Questions </vt:lpstr>
      <vt:lpstr>Subtext:</vt:lpstr>
      <vt:lpstr>Like every good lesson:</vt:lpstr>
      <vt:lpstr>Straight from the 6th grade textbook </vt:lpstr>
      <vt:lpstr>Adapting what the text bestows by turning exercises into opportunities for learning</vt:lpstr>
      <vt:lpstr>Just look at what we just did:</vt:lpstr>
      <vt:lpstr>Gradual Reveal of a Stimulus</vt:lpstr>
      <vt:lpstr>Your turn</vt:lpstr>
      <vt:lpstr>Let’s Try It</vt:lpstr>
      <vt:lpstr>A tale of two approaches OR  The Method to my madness</vt:lpstr>
      <vt:lpstr>A tale of two approaches</vt:lpstr>
      <vt:lpstr>A tale of two approaches</vt:lpstr>
      <vt:lpstr>A tale of two approaches</vt:lpstr>
      <vt:lpstr>So let’s model a more powerful example of creating and implementing a gradual reveal approach with powerful questioning:</vt:lpstr>
      <vt:lpstr>From the book or other off-putting pages of mindless word problems</vt:lpstr>
      <vt:lpstr>Hard returns to make the reading easier</vt:lpstr>
      <vt:lpstr>Delete the question.   (Start with the facts)</vt:lpstr>
      <vt:lpstr>Delete the last line of information.  (so you focus on the data)</vt:lpstr>
      <vt:lpstr>Replace 14 with some.   (so the focus is on quantities, not numbers)</vt:lpstr>
      <vt:lpstr>Delete the 2nd sentence.</vt:lpstr>
      <vt:lpstr>Replace 35 with some</vt:lpstr>
      <vt:lpstr>And then reorder from back to front</vt:lpstr>
      <vt:lpstr>Accessible Problem Solving    (giving ALL students access)</vt:lpstr>
      <vt:lpstr>Accessible Problem Solving</vt:lpstr>
      <vt:lpstr>Accessible Problem Solving</vt:lpstr>
      <vt:lpstr>Accessible Problem Solving</vt:lpstr>
      <vt:lpstr>Accessible Problem Solving***</vt:lpstr>
      <vt:lpstr>Accessible Problem Solving</vt:lpstr>
      <vt:lpstr>Spice it up with graphics or videos</vt:lpstr>
      <vt:lpstr>Find a video to make them smile!</vt:lpstr>
      <vt:lpstr>Good morning 3rd Graders</vt:lpstr>
      <vt:lpstr>Accessible Problem Solving</vt:lpstr>
      <vt:lpstr>Accessible Problem Solving</vt:lpstr>
      <vt:lpstr>Accessible Problem Solving</vt:lpstr>
      <vt:lpstr>Accessible Problem Solving</vt:lpstr>
      <vt:lpstr>Accessible Problem Solving</vt:lpstr>
      <vt:lpstr>Accessible Problem Solving</vt:lpstr>
      <vt:lpstr>Congratulations:  21 students were eating vanilla ice cream.</vt:lpstr>
      <vt:lpstr>What did you notice?</vt:lpstr>
      <vt:lpstr>Grade 4 or 5 or 6</vt:lpstr>
      <vt:lpstr>In your groups, write down 5 things you see</vt:lpstr>
      <vt:lpstr>Tim and Sari</vt:lpstr>
      <vt:lpstr>Tim and Sari 2</vt:lpstr>
      <vt:lpstr>Tim and Sari 3</vt:lpstr>
      <vt:lpstr>Turn and tell your partner…</vt:lpstr>
      <vt:lpstr>Tim and Sari 4</vt:lpstr>
      <vt:lpstr> Why do you think I  used these tasks? </vt:lpstr>
      <vt:lpstr>Good morning.  Let’s go shopping!</vt:lpstr>
      <vt:lpstr>PowerPoint Presentation</vt:lpstr>
      <vt:lpstr>PowerPoint Presentation</vt:lpstr>
      <vt:lpstr>Peter Dowdeswell of London, England holds the world record for pancake consumption!</vt:lpstr>
      <vt:lpstr>So?</vt:lpstr>
      <vt:lpstr>From Guinness:</vt:lpstr>
      <vt:lpstr>Turn and tell your partner…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stevel</dc:creator>
  <cp:lastModifiedBy>Steve Leinwand</cp:lastModifiedBy>
  <cp:revision>59</cp:revision>
  <dcterms:created xsi:type="dcterms:W3CDTF">2018-05-11T15:07:24Z</dcterms:created>
  <dcterms:modified xsi:type="dcterms:W3CDTF">2024-03-16T22:24:02Z</dcterms:modified>
</cp:coreProperties>
</file>