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1574" r:id="rId3"/>
    <p:sldId id="1641" r:id="rId4"/>
    <p:sldId id="1510" r:id="rId5"/>
    <p:sldId id="1619" r:id="rId6"/>
    <p:sldId id="1623" r:id="rId7"/>
    <p:sldId id="1633" r:id="rId8"/>
    <p:sldId id="1622" r:id="rId9"/>
    <p:sldId id="1602" r:id="rId10"/>
    <p:sldId id="1625" r:id="rId11"/>
    <p:sldId id="1635" r:id="rId12"/>
    <p:sldId id="1263" r:id="rId13"/>
    <p:sldId id="1468" r:id="rId14"/>
    <p:sldId id="1469" r:id="rId15"/>
    <p:sldId id="1470" r:id="rId16"/>
    <p:sldId id="1630" r:id="rId17"/>
    <p:sldId id="281" r:id="rId18"/>
    <p:sldId id="1600" r:id="rId19"/>
    <p:sldId id="1472" r:id="rId20"/>
    <p:sldId id="1636" r:id="rId21"/>
    <p:sldId id="663" r:id="rId22"/>
    <p:sldId id="664" r:id="rId23"/>
    <p:sldId id="667" r:id="rId24"/>
    <p:sldId id="668" r:id="rId25"/>
    <p:sldId id="669" r:id="rId26"/>
    <p:sldId id="670" r:id="rId27"/>
    <p:sldId id="671" r:id="rId28"/>
    <p:sldId id="679" r:id="rId29"/>
    <p:sldId id="672" r:id="rId30"/>
    <p:sldId id="673" r:id="rId31"/>
    <p:sldId id="674" r:id="rId32"/>
    <p:sldId id="653" r:id="rId33"/>
    <p:sldId id="655" r:id="rId34"/>
    <p:sldId id="656" r:id="rId35"/>
    <p:sldId id="639" r:id="rId36"/>
    <p:sldId id="658" r:id="rId37"/>
    <p:sldId id="683" r:id="rId38"/>
    <p:sldId id="1640" r:id="rId39"/>
    <p:sldId id="276" r:id="rId40"/>
    <p:sldId id="1639" r:id="rId41"/>
    <p:sldId id="27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572676-B615-4FC8-AE3F-1B6CEB450CD9}" v="102" dt="2024-03-16T22:52:31.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39" autoAdjust="0"/>
    <p:restoredTop sz="94660"/>
  </p:normalViewPr>
  <p:slideViewPr>
    <p:cSldViewPr snapToGrid="0">
      <p:cViewPr varScale="1">
        <p:scale>
          <a:sx n="82" d="100"/>
          <a:sy n="82" d="100"/>
        </p:scale>
        <p:origin x="5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Leinwand" userId="7156771d54de24be" providerId="LiveId" clId="{C1572676-B615-4FC8-AE3F-1B6CEB450CD9}"/>
    <pc:docChg chg="custSel addSld delSld modSld sldOrd">
      <pc:chgData name="Steve Leinwand" userId="7156771d54de24be" providerId="LiveId" clId="{C1572676-B615-4FC8-AE3F-1B6CEB450CD9}" dt="2024-03-16T22:52:31.326" v="527" actId="20577"/>
      <pc:docMkLst>
        <pc:docMk/>
      </pc:docMkLst>
      <pc:sldChg chg="del">
        <pc:chgData name="Steve Leinwand" userId="7156771d54de24be" providerId="LiveId" clId="{C1572676-B615-4FC8-AE3F-1B6CEB450CD9}" dt="2024-03-16T22:50:26.190" v="400" actId="2696"/>
        <pc:sldMkLst>
          <pc:docMk/>
          <pc:sldMk cId="1502284131" sldId="281"/>
        </pc:sldMkLst>
      </pc:sldChg>
      <pc:sldChg chg="modSp add mod">
        <pc:chgData name="Steve Leinwand" userId="7156771d54de24be" providerId="LiveId" clId="{C1572676-B615-4FC8-AE3F-1B6CEB450CD9}" dt="2024-03-16T22:52:17.082" v="493" actId="20577"/>
        <pc:sldMkLst>
          <pc:docMk/>
          <pc:sldMk cId="3784594837" sldId="281"/>
        </pc:sldMkLst>
        <pc:spChg chg="mod">
          <ac:chgData name="Steve Leinwand" userId="7156771d54de24be" providerId="LiveId" clId="{C1572676-B615-4FC8-AE3F-1B6CEB450CD9}" dt="2024-03-16T22:52:17.082" v="493" actId="20577"/>
          <ac:spMkLst>
            <pc:docMk/>
            <pc:sldMk cId="3784594837" sldId="281"/>
            <ac:spMk id="2" creationId="{9EAB9150-2E40-86AB-6E25-531B35CB8F87}"/>
          </ac:spMkLst>
        </pc:spChg>
        <pc:spChg chg="mod">
          <ac:chgData name="Steve Leinwand" userId="7156771d54de24be" providerId="LiveId" clId="{C1572676-B615-4FC8-AE3F-1B6CEB450CD9}" dt="2024-03-16T22:51:31.110" v="445" actId="27636"/>
          <ac:spMkLst>
            <pc:docMk/>
            <pc:sldMk cId="3784594837" sldId="281"/>
            <ac:spMk id="3" creationId="{48BD6AC2-19F1-AE56-D388-94A20467417B}"/>
          </ac:spMkLst>
        </pc:spChg>
      </pc:sldChg>
      <pc:sldChg chg="modSp mod modAnim">
        <pc:chgData name="Steve Leinwand" userId="7156771d54de24be" providerId="LiveId" clId="{C1572676-B615-4FC8-AE3F-1B6CEB450CD9}" dt="2024-03-16T22:48:12.909" v="375" actId="27636"/>
        <pc:sldMkLst>
          <pc:docMk/>
          <pc:sldMk cId="3827133051" sldId="639"/>
        </pc:sldMkLst>
        <pc:spChg chg="mod">
          <ac:chgData name="Steve Leinwand" userId="7156771d54de24be" providerId="LiveId" clId="{C1572676-B615-4FC8-AE3F-1B6CEB450CD9}" dt="2024-03-16T22:48:12.909" v="375" actId="27636"/>
          <ac:spMkLst>
            <pc:docMk/>
            <pc:sldMk cId="3827133051" sldId="639"/>
            <ac:spMk id="3" creationId="{D4949DB5-E6BC-4947-B269-C8A41BE666BD}"/>
          </ac:spMkLst>
        </pc:spChg>
      </pc:sldChg>
      <pc:sldChg chg="modSp mod">
        <pc:chgData name="Steve Leinwand" userId="7156771d54de24be" providerId="LiveId" clId="{C1572676-B615-4FC8-AE3F-1B6CEB450CD9}" dt="2024-03-16T22:45:50.353" v="303" actId="20577"/>
        <pc:sldMkLst>
          <pc:docMk/>
          <pc:sldMk cId="2298849232" sldId="667"/>
        </pc:sldMkLst>
        <pc:spChg chg="mod">
          <ac:chgData name="Steve Leinwand" userId="7156771d54de24be" providerId="LiveId" clId="{C1572676-B615-4FC8-AE3F-1B6CEB450CD9}" dt="2024-03-16T22:45:50.353" v="303" actId="20577"/>
          <ac:spMkLst>
            <pc:docMk/>
            <pc:sldMk cId="2298849232" sldId="667"/>
            <ac:spMk id="2" creationId="{6F175C60-502E-45F0-9B6F-5D3B65518CE7}"/>
          </ac:spMkLst>
        </pc:spChg>
      </pc:sldChg>
      <pc:sldChg chg="modSp mod">
        <pc:chgData name="Steve Leinwand" userId="7156771d54de24be" providerId="LiveId" clId="{C1572676-B615-4FC8-AE3F-1B6CEB450CD9}" dt="2024-03-16T22:46:58.647" v="305" actId="20577"/>
        <pc:sldMkLst>
          <pc:docMk/>
          <pc:sldMk cId="1308174092" sldId="672"/>
        </pc:sldMkLst>
        <pc:spChg chg="mod">
          <ac:chgData name="Steve Leinwand" userId="7156771d54de24be" providerId="LiveId" clId="{C1572676-B615-4FC8-AE3F-1B6CEB450CD9}" dt="2024-03-16T22:46:58.647" v="305" actId="20577"/>
          <ac:spMkLst>
            <pc:docMk/>
            <pc:sldMk cId="1308174092" sldId="672"/>
            <ac:spMk id="2" creationId="{71A56C5C-9B2E-436C-8EB6-2F2146357EA6}"/>
          </ac:spMkLst>
        </pc:spChg>
      </pc:sldChg>
      <pc:sldChg chg="del">
        <pc:chgData name="Steve Leinwand" userId="7156771d54de24be" providerId="LiveId" clId="{C1572676-B615-4FC8-AE3F-1B6CEB450CD9}" dt="2024-03-16T22:37:16.074" v="41" actId="47"/>
        <pc:sldMkLst>
          <pc:docMk/>
          <pc:sldMk cId="940960842" sldId="1452"/>
        </pc:sldMkLst>
      </pc:sldChg>
      <pc:sldChg chg="del">
        <pc:chgData name="Steve Leinwand" userId="7156771d54de24be" providerId="LiveId" clId="{C1572676-B615-4FC8-AE3F-1B6CEB450CD9}" dt="2024-03-16T22:37:18.012" v="42" actId="47"/>
        <pc:sldMkLst>
          <pc:docMk/>
          <pc:sldMk cId="2267057934" sldId="1453"/>
        </pc:sldMkLst>
      </pc:sldChg>
      <pc:sldChg chg="del">
        <pc:chgData name="Steve Leinwand" userId="7156771d54de24be" providerId="LiveId" clId="{C1572676-B615-4FC8-AE3F-1B6CEB450CD9}" dt="2024-03-16T22:37:18.687" v="43" actId="47"/>
        <pc:sldMkLst>
          <pc:docMk/>
          <pc:sldMk cId="3726281607" sldId="1454"/>
        </pc:sldMkLst>
      </pc:sldChg>
      <pc:sldChg chg="del">
        <pc:chgData name="Steve Leinwand" userId="7156771d54de24be" providerId="LiveId" clId="{C1572676-B615-4FC8-AE3F-1B6CEB450CD9}" dt="2024-03-16T22:37:19.641" v="44" actId="47"/>
        <pc:sldMkLst>
          <pc:docMk/>
          <pc:sldMk cId="3899029326" sldId="1455"/>
        </pc:sldMkLst>
      </pc:sldChg>
      <pc:sldChg chg="del">
        <pc:chgData name="Steve Leinwand" userId="7156771d54de24be" providerId="LiveId" clId="{C1572676-B615-4FC8-AE3F-1B6CEB450CD9}" dt="2024-03-16T22:41:47.525" v="168" actId="47"/>
        <pc:sldMkLst>
          <pc:docMk/>
          <pc:sldMk cId="177201285" sldId="1456"/>
        </pc:sldMkLst>
      </pc:sldChg>
      <pc:sldChg chg="del">
        <pc:chgData name="Steve Leinwand" userId="7156771d54de24be" providerId="LiveId" clId="{C1572676-B615-4FC8-AE3F-1B6CEB450CD9}" dt="2024-03-16T22:37:14.432" v="40" actId="47"/>
        <pc:sldMkLst>
          <pc:docMk/>
          <pc:sldMk cId="4096056832" sldId="1467"/>
        </pc:sldMkLst>
      </pc:sldChg>
      <pc:sldChg chg="del">
        <pc:chgData name="Steve Leinwand" userId="7156771d54de24be" providerId="LiveId" clId="{C1572676-B615-4FC8-AE3F-1B6CEB450CD9}" dt="2024-03-16T22:37:13.602" v="39" actId="47"/>
        <pc:sldMkLst>
          <pc:docMk/>
          <pc:sldMk cId="3252445787" sldId="1471"/>
        </pc:sldMkLst>
      </pc:sldChg>
      <pc:sldChg chg="modSp mod">
        <pc:chgData name="Steve Leinwand" userId="7156771d54de24be" providerId="LiveId" clId="{C1572676-B615-4FC8-AE3F-1B6CEB450CD9}" dt="2024-03-16T22:44:53.892" v="298" actId="20577"/>
        <pc:sldMkLst>
          <pc:docMk/>
          <pc:sldMk cId="3171155837" sldId="1472"/>
        </pc:sldMkLst>
        <pc:spChg chg="mod">
          <ac:chgData name="Steve Leinwand" userId="7156771d54de24be" providerId="LiveId" clId="{C1572676-B615-4FC8-AE3F-1B6CEB450CD9}" dt="2024-03-16T22:44:53.892" v="298" actId="20577"/>
          <ac:spMkLst>
            <pc:docMk/>
            <pc:sldMk cId="3171155837" sldId="1472"/>
            <ac:spMk id="3" creationId="{96F6F81D-F1EC-C106-51F7-E6CE188CC6BB}"/>
          </ac:spMkLst>
        </pc:spChg>
      </pc:sldChg>
      <pc:sldChg chg="modSp mod">
        <pc:chgData name="Steve Leinwand" userId="7156771d54de24be" providerId="LiveId" clId="{C1572676-B615-4FC8-AE3F-1B6CEB450CD9}" dt="2024-03-16T22:52:31.326" v="527" actId="20577"/>
        <pc:sldMkLst>
          <pc:docMk/>
          <pc:sldMk cId="279460899" sldId="1600"/>
        </pc:sldMkLst>
        <pc:spChg chg="mod">
          <ac:chgData name="Steve Leinwand" userId="7156771d54de24be" providerId="LiveId" clId="{C1572676-B615-4FC8-AE3F-1B6CEB450CD9}" dt="2024-03-16T22:49:57.722" v="399" actId="20577"/>
          <ac:spMkLst>
            <pc:docMk/>
            <pc:sldMk cId="279460899" sldId="1600"/>
            <ac:spMk id="2" creationId="{98BFAE9B-30EA-EEC6-F95B-014F975459E2}"/>
          </ac:spMkLst>
        </pc:spChg>
        <pc:spChg chg="mod">
          <ac:chgData name="Steve Leinwand" userId="7156771d54de24be" providerId="LiveId" clId="{C1572676-B615-4FC8-AE3F-1B6CEB450CD9}" dt="2024-03-16T22:52:31.326" v="527" actId="20577"/>
          <ac:spMkLst>
            <pc:docMk/>
            <pc:sldMk cId="279460899" sldId="1600"/>
            <ac:spMk id="3" creationId="{63307B34-1BB3-65CF-014F-84F5B3DBBC26}"/>
          </ac:spMkLst>
        </pc:spChg>
      </pc:sldChg>
      <pc:sldChg chg="modSp mod">
        <pc:chgData name="Steve Leinwand" userId="7156771d54de24be" providerId="LiveId" clId="{C1572676-B615-4FC8-AE3F-1B6CEB450CD9}" dt="2024-03-16T22:39:03.872" v="166" actId="20577"/>
        <pc:sldMkLst>
          <pc:docMk/>
          <pc:sldMk cId="4128145584" sldId="1602"/>
        </pc:sldMkLst>
        <pc:spChg chg="mod">
          <ac:chgData name="Steve Leinwand" userId="7156771d54de24be" providerId="LiveId" clId="{C1572676-B615-4FC8-AE3F-1B6CEB450CD9}" dt="2024-03-16T22:36:08.633" v="38" actId="20577"/>
          <ac:spMkLst>
            <pc:docMk/>
            <pc:sldMk cId="4128145584" sldId="1602"/>
            <ac:spMk id="2" creationId="{ED7BAEFC-B54B-44E0-EA64-4EC354A36E8C}"/>
          </ac:spMkLst>
        </pc:spChg>
        <pc:spChg chg="mod">
          <ac:chgData name="Steve Leinwand" userId="7156771d54de24be" providerId="LiveId" clId="{C1572676-B615-4FC8-AE3F-1B6CEB450CD9}" dt="2024-03-16T22:39:03.872" v="166" actId="20577"/>
          <ac:spMkLst>
            <pc:docMk/>
            <pc:sldMk cId="4128145584" sldId="1602"/>
            <ac:spMk id="3" creationId="{2CC3AD04-1355-F718-7387-F9A1F13A8806}"/>
          </ac:spMkLst>
        </pc:spChg>
      </pc:sldChg>
      <pc:sldChg chg="modSp mod">
        <pc:chgData name="Steve Leinwand" userId="7156771d54de24be" providerId="LiveId" clId="{C1572676-B615-4FC8-AE3F-1B6CEB450CD9}" dt="2024-03-16T22:36:00.691" v="34" actId="20577"/>
        <pc:sldMkLst>
          <pc:docMk/>
          <pc:sldMk cId="2567561067" sldId="1622"/>
        </pc:sldMkLst>
        <pc:spChg chg="mod">
          <ac:chgData name="Steve Leinwand" userId="7156771d54de24be" providerId="LiveId" clId="{C1572676-B615-4FC8-AE3F-1B6CEB450CD9}" dt="2024-03-16T22:36:00.691" v="34" actId="20577"/>
          <ac:spMkLst>
            <pc:docMk/>
            <pc:sldMk cId="2567561067" sldId="1622"/>
            <ac:spMk id="5" creationId="{DCAC18EC-B4B8-AE76-E6A3-E612BD9EB9E9}"/>
          </ac:spMkLst>
        </pc:spChg>
      </pc:sldChg>
      <pc:sldChg chg="modSp mod">
        <pc:chgData name="Steve Leinwand" userId="7156771d54de24be" providerId="LiveId" clId="{C1572676-B615-4FC8-AE3F-1B6CEB450CD9}" dt="2024-03-16T22:38:31.799" v="150" actId="27636"/>
        <pc:sldMkLst>
          <pc:docMk/>
          <pc:sldMk cId="2685671735" sldId="1625"/>
        </pc:sldMkLst>
        <pc:spChg chg="mod">
          <ac:chgData name="Steve Leinwand" userId="7156771d54de24be" providerId="LiveId" clId="{C1572676-B615-4FC8-AE3F-1B6CEB450CD9}" dt="2024-03-16T22:38:31.799" v="150" actId="27636"/>
          <ac:spMkLst>
            <pc:docMk/>
            <pc:sldMk cId="2685671735" sldId="1625"/>
            <ac:spMk id="3" creationId="{19A38E7B-5788-7AFF-4F71-2D5054C7DCD9}"/>
          </ac:spMkLst>
        </pc:spChg>
      </pc:sldChg>
      <pc:sldChg chg="del">
        <pc:chgData name="Steve Leinwand" userId="7156771d54de24be" providerId="LiveId" clId="{C1572676-B615-4FC8-AE3F-1B6CEB450CD9}" dt="2024-03-16T22:39:42.120" v="167" actId="47"/>
        <pc:sldMkLst>
          <pc:docMk/>
          <pc:sldMk cId="3913503288" sldId="1628"/>
        </pc:sldMkLst>
      </pc:sldChg>
      <pc:sldChg chg="del">
        <pc:chgData name="Steve Leinwand" userId="7156771d54de24be" providerId="LiveId" clId="{C1572676-B615-4FC8-AE3F-1B6CEB450CD9}" dt="2024-03-16T22:37:20.798" v="45" actId="47"/>
        <pc:sldMkLst>
          <pc:docMk/>
          <pc:sldMk cId="1316202602" sldId="1629"/>
        </pc:sldMkLst>
      </pc:sldChg>
      <pc:sldChg chg="modSp mod ord">
        <pc:chgData name="Steve Leinwand" userId="7156771d54de24be" providerId="LiveId" clId="{C1572676-B615-4FC8-AE3F-1B6CEB450CD9}" dt="2024-03-16T22:52:09.600" v="491"/>
        <pc:sldMkLst>
          <pc:docMk/>
          <pc:sldMk cId="2572655612" sldId="1630"/>
        </pc:sldMkLst>
        <pc:spChg chg="mod">
          <ac:chgData name="Steve Leinwand" userId="7156771d54de24be" providerId="LiveId" clId="{C1572676-B615-4FC8-AE3F-1B6CEB450CD9}" dt="2024-03-16T22:42:16.553" v="220" actId="20577"/>
          <ac:spMkLst>
            <pc:docMk/>
            <pc:sldMk cId="2572655612" sldId="1630"/>
            <ac:spMk id="77826" creationId="{00000000-0000-0000-0000-000000000000}"/>
          </ac:spMkLst>
        </pc:spChg>
      </pc:sldChg>
      <pc:sldChg chg="modSp mod">
        <pc:chgData name="Steve Leinwand" userId="7156771d54de24be" providerId="LiveId" clId="{C1572676-B615-4FC8-AE3F-1B6CEB450CD9}" dt="2024-03-16T22:48:47.609" v="397" actId="20577"/>
        <pc:sldMkLst>
          <pc:docMk/>
          <pc:sldMk cId="245624737" sldId="1639"/>
        </pc:sldMkLst>
        <pc:spChg chg="mod">
          <ac:chgData name="Steve Leinwand" userId="7156771d54de24be" providerId="LiveId" clId="{C1572676-B615-4FC8-AE3F-1B6CEB450CD9}" dt="2024-03-16T22:48:47.609" v="397" actId="20577"/>
          <ac:spMkLst>
            <pc:docMk/>
            <pc:sldMk cId="245624737" sldId="1639"/>
            <ac:spMk id="2" creationId="{E6EAE801-F317-9CA5-B97D-CAF238714E7B}"/>
          </ac:spMkLst>
        </pc:spChg>
      </pc:sldChg>
      <pc:sldChg chg="modSp mod">
        <pc:chgData name="Steve Leinwand" userId="7156771d54de24be" providerId="LiveId" clId="{C1572676-B615-4FC8-AE3F-1B6CEB450CD9}" dt="2024-03-16T22:35:42.791" v="32" actId="20577"/>
        <pc:sldMkLst>
          <pc:docMk/>
          <pc:sldMk cId="801090498" sldId="1641"/>
        </pc:sldMkLst>
        <pc:spChg chg="mod">
          <ac:chgData name="Steve Leinwand" userId="7156771d54de24be" providerId="LiveId" clId="{C1572676-B615-4FC8-AE3F-1B6CEB450CD9}" dt="2024-03-16T22:35:42.791" v="32" actId="20577"/>
          <ac:spMkLst>
            <pc:docMk/>
            <pc:sldMk cId="801090498" sldId="1641"/>
            <ac:spMk id="3" creationId="{5C8AC904-A31A-439D-3664-031072F5EE9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1A45D-6A44-4E03-9360-FDCC1A0B7274}" type="datetimeFigureOut">
              <a:rPr lang="en-US" smtClean="0"/>
              <a:t>3/16/2024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BD57AB-0180-4A9F-A568-AD19E968CB2C}" type="slidenum">
              <a:rPr lang="en-US" smtClean="0"/>
              <a:t>‹#›</a:t>
            </a:fld>
            <a:endParaRPr lang="en-US"/>
          </a:p>
        </p:txBody>
      </p:sp>
    </p:spTree>
    <p:extLst>
      <p:ext uri="{BB962C8B-B14F-4D97-AF65-F5344CB8AC3E}">
        <p14:creationId xmlns:p14="http://schemas.microsoft.com/office/powerpoint/2010/main" val="1646264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E7047-2F5F-41C2-B9A7-A1B69E8C984C}" type="slidenum">
              <a:rPr lang="en-US" smtClean="0"/>
              <a:t>12</a:t>
            </a:fld>
            <a:endParaRPr lang="en-US"/>
          </a:p>
        </p:txBody>
      </p:sp>
    </p:spTree>
    <p:extLst>
      <p:ext uri="{BB962C8B-B14F-4D97-AF65-F5344CB8AC3E}">
        <p14:creationId xmlns:p14="http://schemas.microsoft.com/office/powerpoint/2010/main" val="1808247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E7047-2F5F-41C2-B9A7-A1B69E8C984C}" type="slidenum">
              <a:rPr lang="en-US" smtClean="0"/>
              <a:t>13</a:t>
            </a:fld>
            <a:endParaRPr lang="en-US"/>
          </a:p>
        </p:txBody>
      </p:sp>
    </p:spTree>
    <p:extLst>
      <p:ext uri="{BB962C8B-B14F-4D97-AF65-F5344CB8AC3E}">
        <p14:creationId xmlns:p14="http://schemas.microsoft.com/office/powerpoint/2010/main" val="3181552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E7047-2F5F-41C2-B9A7-A1B69E8C984C}" type="slidenum">
              <a:rPr lang="en-US" smtClean="0"/>
              <a:t>14</a:t>
            </a:fld>
            <a:endParaRPr lang="en-US"/>
          </a:p>
        </p:txBody>
      </p:sp>
    </p:spTree>
    <p:extLst>
      <p:ext uri="{BB962C8B-B14F-4D97-AF65-F5344CB8AC3E}">
        <p14:creationId xmlns:p14="http://schemas.microsoft.com/office/powerpoint/2010/main" val="360590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4E7047-2F5F-41C2-B9A7-A1B69E8C984C}" type="slidenum">
              <a:rPr lang="en-US" smtClean="0"/>
              <a:t>15</a:t>
            </a:fld>
            <a:endParaRPr lang="en-US"/>
          </a:p>
        </p:txBody>
      </p:sp>
    </p:spTree>
    <p:extLst>
      <p:ext uri="{BB962C8B-B14F-4D97-AF65-F5344CB8AC3E}">
        <p14:creationId xmlns:p14="http://schemas.microsoft.com/office/powerpoint/2010/main" val="3179551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59666" indent="-292179">
              <a:defRPr b="1">
                <a:solidFill>
                  <a:schemeClr val="tx1"/>
                </a:solidFill>
                <a:latin typeface="Arial" panose="020B0604020202020204" pitchFamily="34" charset="0"/>
              </a:defRPr>
            </a:lvl2pPr>
            <a:lvl3pPr marL="1168718" indent="-233744">
              <a:defRPr b="1">
                <a:solidFill>
                  <a:schemeClr val="tx1"/>
                </a:solidFill>
                <a:latin typeface="Arial" panose="020B0604020202020204" pitchFamily="34" charset="0"/>
              </a:defRPr>
            </a:lvl3pPr>
            <a:lvl4pPr marL="1636205" indent="-233744">
              <a:defRPr b="1">
                <a:solidFill>
                  <a:schemeClr val="tx1"/>
                </a:solidFill>
                <a:latin typeface="Arial" panose="020B0604020202020204" pitchFamily="34" charset="0"/>
              </a:defRPr>
            </a:lvl4pPr>
            <a:lvl5pPr marL="2103692" indent="-233744">
              <a:defRPr b="1">
                <a:solidFill>
                  <a:schemeClr val="tx1"/>
                </a:solidFill>
                <a:latin typeface="Arial" panose="020B0604020202020204" pitchFamily="34" charset="0"/>
              </a:defRPr>
            </a:lvl5pPr>
            <a:lvl6pPr marL="2571179" indent="-233744" eaLnBrk="0" fontAlgn="base" hangingPunct="0">
              <a:spcBef>
                <a:spcPct val="0"/>
              </a:spcBef>
              <a:spcAft>
                <a:spcPct val="0"/>
              </a:spcAft>
              <a:defRPr b="1">
                <a:solidFill>
                  <a:schemeClr val="tx1"/>
                </a:solidFill>
                <a:latin typeface="Arial" panose="020B0604020202020204" pitchFamily="34" charset="0"/>
              </a:defRPr>
            </a:lvl6pPr>
            <a:lvl7pPr marL="3038666" indent="-233744" eaLnBrk="0" fontAlgn="base" hangingPunct="0">
              <a:spcBef>
                <a:spcPct val="0"/>
              </a:spcBef>
              <a:spcAft>
                <a:spcPct val="0"/>
              </a:spcAft>
              <a:defRPr b="1">
                <a:solidFill>
                  <a:schemeClr val="tx1"/>
                </a:solidFill>
                <a:latin typeface="Arial" panose="020B0604020202020204" pitchFamily="34" charset="0"/>
              </a:defRPr>
            </a:lvl7pPr>
            <a:lvl8pPr marL="3506153" indent="-233744" eaLnBrk="0" fontAlgn="base" hangingPunct="0">
              <a:spcBef>
                <a:spcPct val="0"/>
              </a:spcBef>
              <a:spcAft>
                <a:spcPct val="0"/>
              </a:spcAft>
              <a:defRPr b="1">
                <a:solidFill>
                  <a:schemeClr val="tx1"/>
                </a:solidFill>
                <a:latin typeface="Arial" panose="020B0604020202020204" pitchFamily="34" charset="0"/>
              </a:defRPr>
            </a:lvl8pPr>
            <a:lvl9pPr marL="3973640" indent="-233744" eaLnBrk="0" fontAlgn="base" hangingPunct="0">
              <a:spcBef>
                <a:spcPct val="0"/>
              </a:spcBef>
              <a:spcAft>
                <a:spcPct val="0"/>
              </a:spcAft>
              <a:defRPr b="1">
                <a:solidFill>
                  <a:schemeClr val="tx1"/>
                </a:solidFill>
                <a:latin typeface="Arial" panose="020B0604020202020204" pitchFamily="34" charset="0"/>
              </a:defRPr>
            </a:lvl9pPr>
          </a:lstStyle>
          <a:p>
            <a:fld id="{B30A88D4-06AB-4491-8A8B-346D1C9407B7}" type="slidenum">
              <a:rPr lang="en-US" altLang="en-US" b="0" smtClean="0"/>
              <a:pPr/>
              <a:t>16</a:t>
            </a:fld>
            <a:endParaRPr lang="en-US" altLang="en-US" b="0"/>
          </a:p>
        </p:txBody>
      </p:sp>
    </p:spTree>
    <p:extLst>
      <p:ext uri="{BB962C8B-B14F-4D97-AF65-F5344CB8AC3E}">
        <p14:creationId xmlns:p14="http://schemas.microsoft.com/office/powerpoint/2010/main" val="2623168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909173-6C64-4E76-87FF-C30E6D1331F6}" type="slidenum">
              <a:rPr lang="en-US" smtClean="0"/>
              <a:t>28</a:t>
            </a:fld>
            <a:endParaRPr lang="en-US"/>
          </a:p>
        </p:txBody>
      </p:sp>
    </p:spTree>
    <p:extLst>
      <p:ext uri="{BB962C8B-B14F-4D97-AF65-F5344CB8AC3E}">
        <p14:creationId xmlns:p14="http://schemas.microsoft.com/office/powerpoint/2010/main" val="2756194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C6F8E8-E38C-4AD5-9704-79D212D45DE5}" type="slidenum">
              <a:rPr lang="en-US" smtClean="0"/>
              <a:t>39</a:t>
            </a:fld>
            <a:endParaRPr lang="en-US"/>
          </a:p>
        </p:txBody>
      </p:sp>
    </p:spTree>
    <p:extLst>
      <p:ext uri="{BB962C8B-B14F-4D97-AF65-F5344CB8AC3E}">
        <p14:creationId xmlns:p14="http://schemas.microsoft.com/office/powerpoint/2010/main" val="3266410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C6F8E8-E38C-4AD5-9704-79D212D45DE5}" type="slidenum">
              <a:rPr lang="en-US" smtClean="0"/>
              <a:t>41</a:t>
            </a:fld>
            <a:endParaRPr lang="en-US"/>
          </a:p>
        </p:txBody>
      </p:sp>
    </p:spTree>
    <p:extLst>
      <p:ext uri="{BB962C8B-B14F-4D97-AF65-F5344CB8AC3E}">
        <p14:creationId xmlns:p14="http://schemas.microsoft.com/office/powerpoint/2010/main" val="2631678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DB3CA-62A2-41D0-B2B7-ED4917B383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043F20-B346-4A32-926E-06ED38253F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F1E124-758E-4B88-8F8C-D7AF4DD9797C}"/>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5" name="Footer Placeholder 4">
            <a:extLst>
              <a:ext uri="{FF2B5EF4-FFF2-40B4-BE49-F238E27FC236}">
                <a16:creationId xmlns:a16="http://schemas.microsoft.com/office/drawing/2014/main" id="{E10B27CC-AD58-4A96-9AE1-403946AAF9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03F3E-4FB2-4977-B994-638E9111889D}"/>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154573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7026-038C-4641-9F70-E4D4D03F3B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5AA77F-B7AA-4229-9D71-E37B4E675C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45E87-AF2E-42F6-8CA6-1885D5F232BD}"/>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5" name="Footer Placeholder 4">
            <a:extLst>
              <a:ext uri="{FF2B5EF4-FFF2-40B4-BE49-F238E27FC236}">
                <a16:creationId xmlns:a16="http://schemas.microsoft.com/office/drawing/2014/main" id="{A162B689-76FC-4A68-AA2D-EF7C5BF53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8423D2-9852-41D6-B423-851A71B2D760}"/>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353702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08617-7E96-465C-87B5-F004D4CFA0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E7AB16-F4FD-4B75-82B4-6E834AB6D8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495AF4-005C-4081-9544-0A08358FA77E}"/>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5" name="Footer Placeholder 4">
            <a:extLst>
              <a:ext uri="{FF2B5EF4-FFF2-40B4-BE49-F238E27FC236}">
                <a16:creationId xmlns:a16="http://schemas.microsoft.com/office/drawing/2014/main" id="{28EF4C18-1C5D-4DD9-8B00-12291EE8C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540B37-1FA2-4D14-871E-10D846F9C148}"/>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274242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E2FF-E325-4D3A-835B-72E3C19B0B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D61AC6-8174-4507-B260-3ADD9C3DC8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A481B-2D86-4662-B206-F9DC12FD571B}"/>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5" name="Footer Placeholder 4">
            <a:extLst>
              <a:ext uri="{FF2B5EF4-FFF2-40B4-BE49-F238E27FC236}">
                <a16:creationId xmlns:a16="http://schemas.microsoft.com/office/drawing/2014/main" id="{93FAE320-F57B-4055-AEEB-0E4729BE8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79607-3DDC-4316-86B7-F4DB604E9056}"/>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121384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5296-9883-447E-BF72-90580F55DE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99AF67-8D6F-4F48-B75E-2087F9A208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0E31F-80E7-41C7-A1D0-1ED43D00E2A0}"/>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5" name="Footer Placeholder 4">
            <a:extLst>
              <a:ext uri="{FF2B5EF4-FFF2-40B4-BE49-F238E27FC236}">
                <a16:creationId xmlns:a16="http://schemas.microsoft.com/office/drawing/2014/main" id="{C0DCEC72-FC55-41E9-B172-A2D22CC3A9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CDEF6-448F-431E-9763-539904B45E41}"/>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79579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C035-7081-479A-A2CB-E517CB9EED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413682-B083-4E5B-9DF0-7B5D06091B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7E400-93C0-40E7-9350-A41B319F08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48EB07-7995-49EF-89CA-3EDA78C39A53}"/>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6" name="Footer Placeholder 5">
            <a:extLst>
              <a:ext uri="{FF2B5EF4-FFF2-40B4-BE49-F238E27FC236}">
                <a16:creationId xmlns:a16="http://schemas.microsoft.com/office/drawing/2014/main" id="{257BF0F4-6145-4C56-AD4A-D6EF27B52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744C2-2180-46A2-87FE-DA92DD9A2A32}"/>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135977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0B8D4-7E6D-4DA3-96BC-945491D868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8708A8-4DAD-47BC-9A80-26D256E87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BF7696-28BD-4D8F-8BB5-3DB811B08E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3030AB-C814-4408-9FFC-88984C300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F95AF46-8F0F-4471-8716-E607020EC1F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09244-F22B-46D4-AD8E-AEE6E5D268C1}"/>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8" name="Footer Placeholder 7">
            <a:extLst>
              <a:ext uri="{FF2B5EF4-FFF2-40B4-BE49-F238E27FC236}">
                <a16:creationId xmlns:a16="http://schemas.microsoft.com/office/drawing/2014/main" id="{2AF23CE9-4483-4B39-972E-4CF49B5B82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07793F-3B0E-4F91-BD68-9BB599CDBC5F}"/>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257770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2A5D-0CAD-4976-BA94-8EC6698730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564D70-D0C7-46A2-8381-C50BA0B65C1B}"/>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4" name="Footer Placeholder 3">
            <a:extLst>
              <a:ext uri="{FF2B5EF4-FFF2-40B4-BE49-F238E27FC236}">
                <a16:creationId xmlns:a16="http://schemas.microsoft.com/office/drawing/2014/main" id="{B1D5325B-00C6-4C97-984F-877E969C32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D622C9-6CEA-4812-A291-9FFF111C87E7}"/>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58986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5A32B1-94E1-4A1A-9DBD-FAD338020688}"/>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3" name="Footer Placeholder 2">
            <a:extLst>
              <a:ext uri="{FF2B5EF4-FFF2-40B4-BE49-F238E27FC236}">
                <a16:creationId xmlns:a16="http://schemas.microsoft.com/office/drawing/2014/main" id="{BACD2199-7D44-4798-88E5-5F99244FD3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A629B5-DEFB-42E7-8E92-CD5A1F9B3E05}"/>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166879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857D-160D-40C3-BD11-0DE9DB74FB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E572FD-2E3A-4183-9800-6886563736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26FD6D-D349-4A7B-A246-9023AE09EA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533643-27E4-42B9-8379-46BBA98922E7}"/>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6" name="Footer Placeholder 5">
            <a:extLst>
              <a:ext uri="{FF2B5EF4-FFF2-40B4-BE49-F238E27FC236}">
                <a16:creationId xmlns:a16="http://schemas.microsoft.com/office/drawing/2014/main" id="{EE06C727-AECF-4915-AC8F-920EB65B1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DDC9A-3451-40BC-A85D-A3240EA1A5D4}"/>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201948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410CA-37C7-45AF-81E6-B784733120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ACC2E5-5C42-4BDC-A410-4A48A1720B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3593E6-24ED-4662-A62E-EEDB654E3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7A1691-C5E3-400E-A860-CE6FD7EF4E1B}"/>
              </a:ext>
            </a:extLst>
          </p:cNvPr>
          <p:cNvSpPr>
            <a:spLocks noGrp="1"/>
          </p:cNvSpPr>
          <p:nvPr>
            <p:ph type="dt" sz="half" idx="10"/>
          </p:nvPr>
        </p:nvSpPr>
        <p:spPr/>
        <p:txBody>
          <a:bodyPr/>
          <a:lstStyle/>
          <a:p>
            <a:fld id="{C52D2A47-95FD-494F-BF5E-A6540040BA3A}" type="datetimeFigureOut">
              <a:rPr lang="en-US" smtClean="0"/>
              <a:t>3/16/2024</a:t>
            </a:fld>
            <a:endParaRPr lang="en-US"/>
          </a:p>
        </p:txBody>
      </p:sp>
      <p:sp>
        <p:nvSpPr>
          <p:cNvPr id="6" name="Footer Placeholder 5">
            <a:extLst>
              <a:ext uri="{FF2B5EF4-FFF2-40B4-BE49-F238E27FC236}">
                <a16:creationId xmlns:a16="http://schemas.microsoft.com/office/drawing/2014/main" id="{D861E5FE-BE0D-4C6A-96F4-EA416EE7A2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90F169-E636-4F69-B01A-9E94CE1141BA}"/>
              </a:ext>
            </a:extLst>
          </p:cNvPr>
          <p:cNvSpPr>
            <a:spLocks noGrp="1"/>
          </p:cNvSpPr>
          <p:nvPr>
            <p:ph type="sldNum" sz="quarter" idx="12"/>
          </p:nvPr>
        </p:nvSpPr>
        <p:spPr/>
        <p:txBody>
          <a:bodyPr/>
          <a:lstStyle/>
          <a:p>
            <a:fld id="{CF093F1B-1C87-4C1F-A799-9210A4077902}" type="slidenum">
              <a:rPr lang="en-US" smtClean="0"/>
              <a:t>‹#›</a:t>
            </a:fld>
            <a:endParaRPr lang="en-US"/>
          </a:p>
        </p:txBody>
      </p:sp>
    </p:spTree>
    <p:extLst>
      <p:ext uri="{BB962C8B-B14F-4D97-AF65-F5344CB8AC3E}">
        <p14:creationId xmlns:p14="http://schemas.microsoft.com/office/powerpoint/2010/main" val="145695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9D4D5C-9E56-4383-8F1F-C9CA523547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7D3924-9E0D-4D2E-A280-8DC65A1791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CDBA21-7962-4922-9DEF-0F5BF5BA44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D2A47-95FD-494F-BF5E-A6540040BA3A}" type="datetimeFigureOut">
              <a:rPr lang="en-US" smtClean="0"/>
              <a:t>3/16/2024</a:t>
            </a:fld>
            <a:endParaRPr lang="en-US"/>
          </a:p>
        </p:txBody>
      </p:sp>
      <p:sp>
        <p:nvSpPr>
          <p:cNvPr id="5" name="Footer Placeholder 4">
            <a:extLst>
              <a:ext uri="{FF2B5EF4-FFF2-40B4-BE49-F238E27FC236}">
                <a16:creationId xmlns:a16="http://schemas.microsoft.com/office/drawing/2014/main" id="{55F53650-9D40-4DCF-94A3-87F50C6BF2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66477A-38EB-4313-9738-33BA392E2F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093F1B-1C87-4C1F-A799-9210A4077902}" type="slidenum">
              <a:rPr lang="en-US" smtClean="0"/>
              <a:t>‹#›</a:t>
            </a:fld>
            <a:endParaRPr lang="en-US"/>
          </a:p>
        </p:txBody>
      </p:sp>
    </p:spTree>
    <p:extLst>
      <p:ext uri="{BB962C8B-B14F-4D97-AF65-F5344CB8AC3E}">
        <p14:creationId xmlns:p14="http://schemas.microsoft.com/office/powerpoint/2010/main" val="3407442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eveleinwand.com/" TargetMode="External"/><Relationship Id="rId2" Type="http://schemas.openxmlformats.org/officeDocument/2006/relationships/hyperlink" Target="mailto:sleinwand@air.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D79-1466-4427-82E4-FA621A60F66A}"/>
              </a:ext>
            </a:extLst>
          </p:cNvPr>
          <p:cNvSpPr>
            <a:spLocks noGrp="1"/>
          </p:cNvSpPr>
          <p:nvPr>
            <p:ph type="ctrTitle"/>
          </p:nvPr>
        </p:nvSpPr>
        <p:spPr>
          <a:xfrm>
            <a:off x="352425" y="1122363"/>
            <a:ext cx="11582400" cy="2387600"/>
          </a:xfrm>
        </p:spPr>
        <p:txBody>
          <a:bodyPr>
            <a:normAutofit fontScale="90000"/>
          </a:bodyPr>
          <a:lstStyle/>
          <a:p>
            <a:r>
              <a:rPr lang="en-US" b="1" dirty="0">
                <a:latin typeface="+mn-lt"/>
              </a:rPr>
              <a:t>Strategies and Initiatives for Providing What is Needed to Significantly the Teaching of Learning of K-8 Math</a:t>
            </a:r>
          </a:p>
        </p:txBody>
      </p:sp>
      <p:sp>
        <p:nvSpPr>
          <p:cNvPr id="3" name="Subtitle 2">
            <a:extLst>
              <a:ext uri="{FF2B5EF4-FFF2-40B4-BE49-F238E27FC236}">
                <a16:creationId xmlns:a16="http://schemas.microsoft.com/office/drawing/2014/main" id="{AE33441C-B417-4805-B84F-D4C54A91937C}"/>
              </a:ext>
            </a:extLst>
          </p:cNvPr>
          <p:cNvSpPr>
            <a:spLocks noGrp="1"/>
          </p:cNvSpPr>
          <p:nvPr>
            <p:ph type="subTitle" idx="1"/>
          </p:nvPr>
        </p:nvSpPr>
        <p:spPr>
          <a:xfrm>
            <a:off x="1524000" y="4164013"/>
            <a:ext cx="9144000" cy="1655762"/>
          </a:xfrm>
        </p:spPr>
        <p:txBody>
          <a:bodyPr>
            <a:normAutofit lnSpcReduction="10000"/>
          </a:bodyPr>
          <a:lstStyle/>
          <a:p>
            <a:r>
              <a:rPr lang="en-US" sz="3200" b="1" dirty="0"/>
              <a:t>NH ASCD – March 22, 2024</a:t>
            </a:r>
          </a:p>
          <a:p>
            <a:r>
              <a:rPr lang="en-US" sz="3200" b="1" dirty="0"/>
              <a:t>Steve Leinwand</a:t>
            </a:r>
          </a:p>
          <a:p>
            <a:r>
              <a:rPr lang="en-US" sz="3200" b="1" dirty="0">
                <a:hlinkClick r:id="rId2"/>
              </a:rPr>
              <a:t>sleinwand@air.org</a:t>
            </a:r>
            <a:r>
              <a:rPr lang="en-US" sz="3200" b="1" dirty="0"/>
              <a:t>   </a:t>
            </a:r>
            <a:r>
              <a:rPr lang="en-US" sz="3200" b="1" dirty="0">
                <a:hlinkClick r:id="rId3"/>
              </a:rPr>
              <a:t>www.steveleinwand.com</a:t>
            </a:r>
            <a:r>
              <a:rPr lang="en-US" sz="3200" b="1" dirty="0"/>
              <a:t> </a:t>
            </a:r>
          </a:p>
          <a:p>
            <a:endParaRPr lang="en-US" sz="3200" b="1" dirty="0"/>
          </a:p>
        </p:txBody>
      </p:sp>
    </p:spTree>
    <p:extLst>
      <p:ext uri="{BB962C8B-B14F-4D97-AF65-F5344CB8AC3E}">
        <p14:creationId xmlns:p14="http://schemas.microsoft.com/office/powerpoint/2010/main" val="2399306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9934C-4CFD-1133-B619-F8A43A0D77B5}"/>
              </a:ext>
            </a:extLst>
          </p:cNvPr>
          <p:cNvSpPr>
            <a:spLocks noGrp="1"/>
          </p:cNvSpPr>
          <p:nvPr>
            <p:ph type="title"/>
          </p:nvPr>
        </p:nvSpPr>
        <p:spPr>
          <a:xfrm>
            <a:off x="242596" y="365125"/>
            <a:ext cx="11439331" cy="1325563"/>
          </a:xfrm>
        </p:spPr>
        <p:txBody>
          <a:bodyPr/>
          <a:lstStyle/>
          <a:p>
            <a:r>
              <a:rPr lang="en-US" b="1" dirty="0">
                <a:latin typeface="+mn-lt"/>
              </a:rPr>
              <a:t>Yes I’m biased, but intersectionality and a desire to consolidate and focus, takes me to:</a:t>
            </a:r>
          </a:p>
        </p:txBody>
      </p:sp>
      <p:sp>
        <p:nvSpPr>
          <p:cNvPr id="3" name="Content Placeholder 2">
            <a:extLst>
              <a:ext uri="{FF2B5EF4-FFF2-40B4-BE49-F238E27FC236}">
                <a16:creationId xmlns:a16="http://schemas.microsoft.com/office/drawing/2014/main" id="{19A38E7B-5788-7AFF-4F71-2D5054C7DCD9}"/>
              </a:ext>
            </a:extLst>
          </p:cNvPr>
          <p:cNvSpPr>
            <a:spLocks noGrp="1"/>
          </p:cNvSpPr>
          <p:nvPr>
            <p:ph idx="1"/>
          </p:nvPr>
        </p:nvSpPr>
        <p:spPr>
          <a:xfrm>
            <a:off x="838200" y="1875453"/>
            <a:ext cx="10515600" cy="4846022"/>
          </a:xfrm>
        </p:spPr>
        <p:txBody>
          <a:bodyPr>
            <a:normAutofit fontScale="92500" lnSpcReduction="10000"/>
          </a:bodyPr>
          <a:lstStyle/>
          <a:p>
            <a:pPr marL="0" marR="0" indent="0">
              <a:lnSpc>
                <a:spcPct val="115000"/>
              </a:lnSpc>
              <a:spcBef>
                <a:spcPts val="0"/>
              </a:spcBef>
              <a:spcAft>
                <a:spcPts val="0"/>
              </a:spcAft>
              <a:buNone/>
            </a:pPr>
            <a:r>
              <a:rPr lang="en-US" b="1" u="sng" dirty="0">
                <a:latin typeface="Arial" panose="020B0604020202020204" pitchFamily="34" charset="0"/>
                <a:ea typeface="Calibri" panose="020F0502020204030204" pitchFamily="34" charset="0"/>
                <a:cs typeface="Times New Roman" panose="02020603050405020304" pitchFamily="18" charset="0"/>
              </a:rPr>
              <a:t>NCTM</a:t>
            </a:r>
            <a:r>
              <a:rPr lang="en-US" b="1" u="sng" dirty="0">
                <a:effectLst/>
                <a:latin typeface="Arial" panose="020B0604020202020204" pitchFamily="34" charset="0"/>
                <a:ea typeface="Calibri" panose="020F0502020204030204" pitchFamily="34" charset="0"/>
                <a:cs typeface="Times New Roman" panose="02020603050405020304" pitchFamily="18" charset="0"/>
              </a:rPr>
              <a:t> Teaching Practices</a:t>
            </a:r>
            <a:r>
              <a:rPr lang="en-US" b="1"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Establish mathematics </a:t>
            </a:r>
            <a:r>
              <a:rPr lang="en-US" b="1" u="sng" dirty="0">
                <a:effectLst/>
                <a:latin typeface="Arial" panose="020B0604020202020204" pitchFamily="34" charset="0"/>
                <a:ea typeface="Calibri" panose="020F0502020204030204" pitchFamily="34" charset="0"/>
                <a:cs typeface="Times New Roman" panose="02020603050405020304" pitchFamily="18" charset="0"/>
              </a:rPr>
              <a:t>goals</a:t>
            </a:r>
            <a:r>
              <a:rPr lang="en-US" b="1" dirty="0">
                <a:effectLst/>
                <a:latin typeface="Arial" panose="020B0604020202020204" pitchFamily="34" charset="0"/>
                <a:ea typeface="Calibri" panose="020F0502020204030204" pitchFamily="34" charset="0"/>
                <a:cs typeface="Times New Roman" panose="02020603050405020304" pitchFamily="18" charset="0"/>
              </a:rPr>
              <a:t> to focus learning.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Implement </a:t>
            </a:r>
            <a:r>
              <a:rPr lang="en-US" b="1" u="sng" dirty="0">
                <a:effectLst/>
                <a:latin typeface="Arial" panose="020B0604020202020204" pitchFamily="34" charset="0"/>
                <a:ea typeface="Calibri" panose="020F0502020204030204" pitchFamily="34" charset="0"/>
                <a:cs typeface="Times New Roman" panose="02020603050405020304" pitchFamily="18" charset="0"/>
              </a:rPr>
              <a:t>tasks</a:t>
            </a:r>
            <a:r>
              <a:rPr lang="en-US" b="1" dirty="0">
                <a:effectLst/>
                <a:latin typeface="Arial" panose="020B0604020202020204" pitchFamily="34" charset="0"/>
                <a:ea typeface="Calibri" panose="020F0502020204030204" pitchFamily="34" charset="0"/>
                <a:cs typeface="Times New Roman" panose="02020603050405020304" pitchFamily="18" charset="0"/>
              </a:rPr>
              <a:t> that promote reasoning and problem solving.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Use and connect mathematical </a:t>
            </a:r>
            <a:r>
              <a:rPr lang="en-US" b="1" u="sng" dirty="0">
                <a:effectLst/>
                <a:latin typeface="Arial" panose="020B0604020202020204" pitchFamily="34" charset="0"/>
                <a:ea typeface="Calibri" panose="020F0502020204030204" pitchFamily="34" charset="0"/>
                <a:cs typeface="Times New Roman" panose="02020603050405020304" pitchFamily="18" charset="0"/>
              </a:rPr>
              <a:t>representations</a:t>
            </a:r>
            <a:r>
              <a:rPr lang="en-US" b="1" dirty="0">
                <a:effectLst/>
                <a:latin typeface="Arial" panose="020B0604020202020204" pitchFamily="34" charset="0"/>
                <a:ea typeface="Calibri" panose="020F0502020204030204" pitchFamily="34" charset="0"/>
                <a:cs typeface="Times New Roman" panose="02020603050405020304" pitchFamily="18" charset="0"/>
              </a:rPr>
              <a:t>.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Facilitate meaningful mathematical </a:t>
            </a:r>
            <a:r>
              <a:rPr lang="en-US" b="1" u="sng" dirty="0">
                <a:effectLst/>
                <a:latin typeface="Arial" panose="020B0604020202020204" pitchFamily="34" charset="0"/>
                <a:ea typeface="Calibri" panose="020F0502020204030204" pitchFamily="34" charset="0"/>
                <a:cs typeface="Times New Roman" panose="02020603050405020304" pitchFamily="18" charset="0"/>
              </a:rPr>
              <a:t>discourse</a:t>
            </a:r>
            <a:r>
              <a:rPr lang="en-US" b="1" dirty="0">
                <a:effectLst/>
                <a:latin typeface="Arial" panose="020B0604020202020204" pitchFamily="34" charset="0"/>
                <a:ea typeface="Calibri" panose="020F0502020204030204" pitchFamily="34" charset="0"/>
                <a:cs typeface="Times New Roman" panose="02020603050405020304" pitchFamily="18" charset="0"/>
              </a:rPr>
              <a:t>.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Pose purposeful </a:t>
            </a:r>
            <a:r>
              <a:rPr lang="en-US" b="1" u="sng" dirty="0">
                <a:effectLst/>
                <a:latin typeface="Arial" panose="020B0604020202020204" pitchFamily="34" charset="0"/>
                <a:ea typeface="Calibri" panose="020F0502020204030204" pitchFamily="34" charset="0"/>
                <a:cs typeface="Times New Roman" panose="02020603050405020304" pitchFamily="18" charset="0"/>
              </a:rPr>
              <a:t>questions</a:t>
            </a:r>
            <a:r>
              <a:rPr lang="en-US" b="1" dirty="0">
                <a:effectLst/>
                <a:latin typeface="Arial" panose="020B0604020202020204" pitchFamily="34" charset="0"/>
                <a:ea typeface="Calibri" panose="020F0502020204030204" pitchFamily="34" charset="0"/>
                <a:cs typeface="Times New Roman" panose="02020603050405020304" pitchFamily="18" charset="0"/>
              </a:rPr>
              <a:t>.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Build procedural </a:t>
            </a:r>
            <a:r>
              <a:rPr lang="en-US" b="1" u="sng" dirty="0">
                <a:effectLst/>
                <a:latin typeface="Arial" panose="020B0604020202020204" pitchFamily="34" charset="0"/>
                <a:ea typeface="Calibri" panose="020F0502020204030204" pitchFamily="34" charset="0"/>
                <a:cs typeface="Times New Roman" panose="02020603050405020304" pitchFamily="18" charset="0"/>
              </a:rPr>
              <a:t>fluency from conceptual understanding</a:t>
            </a:r>
            <a:r>
              <a:rPr lang="en-US" b="1" dirty="0">
                <a:effectLst/>
                <a:latin typeface="Arial" panose="020B0604020202020204" pitchFamily="34" charset="0"/>
                <a:ea typeface="Calibri" panose="020F0502020204030204" pitchFamily="34" charset="0"/>
                <a:cs typeface="Times New Roman" panose="02020603050405020304" pitchFamily="18" charset="0"/>
              </a:rPr>
              <a:t>.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Support productive </a:t>
            </a:r>
            <a:r>
              <a:rPr lang="en-US" b="1" u="sng" dirty="0">
                <a:effectLst/>
                <a:latin typeface="Arial" panose="020B0604020202020204" pitchFamily="34" charset="0"/>
                <a:ea typeface="Calibri" panose="020F0502020204030204" pitchFamily="34" charset="0"/>
                <a:cs typeface="Times New Roman" panose="02020603050405020304" pitchFamily="18" charset="0"/>
              </a:rPr>
              <a:t>struggle</a:t>
            </a:r>
            <a:r>
              <a:rPr lang="en-US" b="1" dirty="0">
                <a:effectLst/>
                <a:latin typeface="Arial" panose="020B0604020202020204" pitchFamily="34" charset="0"/>
                <a:ea typeface="Calibri" panose="020F0502020204030204" pitchFamily="34" charset="0"/>
                <a:cs typeface="Times New Roman" panose="02020603050405020304" pitchFamily="18" charset="0"/>
              </a:rPr>
              <a:t> in learning mathematics.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dirty="0">
                <a:effectLst/>
                <a:latin typeface="Arial" panose="020B0604020202020204" pitchFamily="34" charset="0"/>
                <a:ea typeface="Calibri" panose="020F0502020204030204" pitchFamily="34" charset="0"/>
                <a:cs typeface="Times New Roman" panose="02020603050405020304" pitchFamily="18" charset="0"/>
              </a:rPr>
              <a:t>Elicit and use </a:t>
            </a:r>
            <a:r>
              <a:rPr lang="en-US" b="1" u="sng" dirty="0">
                <a:effectLst/>
                <a:latin typeface="Arial" panose="020B0604020202020204" pitchFamily="34" charset="0"/>
                <a:ea typeface="Calibri" panose="020F0502020204030204" pitchFamily="34" charset="0"/>
                <a:cs typeface="Times New Roman" panose="02020603050405020304" pitchFamily="18" charset="0"/>
              </a:rPr>
              <a:t>evidence</a:t>
            </a:r>
            <a:r>
              <a:rPr lang="en-US" b="1" dirty="0">
                <a:effectLst/>
                <a:latin typeface="Arial" panose="020B0604020202020204" pitchFamily="34" charset="0"/>
                <a:ea typeface="Calibri" panose="020F0502020204030204" pitchFamily="34" charset="0"/>
                <a:cs typeface="Times New Roman" panose="02020603050405020304" pitchFamily="18" charset="0"/>
              </a:rPr>
              <a:t> of student thinking.</a:t>
            </a:r>
          </a:p>
          <a:p>
            <a:pPr marL="0" marR="0" lvl="0" indent="0" algn="ctr">
              <a:lnSpc>
                <a:spcPct val="107000"/>
              </a:lnSpc>
              <a:spcBef>
                <a:spcPts val="0"/>
              </a:spcBef>
              <a:spcAft>
                <a:spcPts val="800"/>
              </a:spcAft>
              <a:buNone/>
            </a:pPr>
            <a:r>
              <a:rPr lang="en-US" b="1" u="sng" dirty="0">
                <a:latin typeface="Arial" panose="020B0604020202020204" pitchFamily="34" charset="0"/>
                <a:ea typeface="Calibri" panose="020F0502020204030204" pitchFamily="34" charset="0"/>
                <a:cs typeface="Times New Roman" panose="02020603050405020304" pitchFamily="18" charset="0"/>
              </a:rPr>
              <a:t>We have the answers.  Do we have the will and the processes to ensure broad implementation?</a:t>
            </a:r>
            <a:endParaRPr lang="en-US" b="1" u="sng" dirty="0">
              <a:effectLst/>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9E56E94-4AF5-4117-C035-11B821E2C1BC}"/>
              </a:ext>
            </a:extLst>
          </p:cNvPr>
          <p:cNvSpPr>
            <a:spLocks noGrp="1"/>
          </p:cNvSpPr>
          <p:nvPr>
            <p:ph type="sldNum" sz="quarter" idx="12"/>
          </p:nvPr>
        </p:nvSpPr>
        <p:spPr/>
        <p:txBody>
          <a:bodyPr/>
          <a:lstStyle/>
          <a:p>
            <a:fld id="{E305BF1E-A933-4853-983E-40FB17BE7053}" type="slidenum">
              <a:rPr lang="en-US" smtClean="0"/>
              <a:t>10</a:t>
            </a:fld>
            <a:endParaRPr lang="en-US"/>
          </a:p>
        </p:txBody>
      </p:sp>
    </p:spTree>
    <p:extLst>
      <p:ext uri="{BB962C8B-B14F-4D97-AF65-F5344CB8AC3E}">
        <p14:creationId xmlns:p14="http://schemas.microsoft.com/office/powerpoint/2010/main" val="2685671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754A-6F23-5FEA-907C-EB62AA608C7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B3B439D-89B2-9011-D414-A062FFA23F2C}"/>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800" b="1" dirty="0"/>
              <a:t>And now that I’ve set the table:</a:t>
            </a:r>
          </a:p>
          <a:p>
            <a:pPr marL="0" indent="0" algn="ctr">
              <a:buNone/>
            </a:pPr>
            <a:r>
              <a:rPr lang="en-US" sz="5400" b="1"/>
              <a:t>Let’s </a:t>
            </a:r>
            <a:r>
              <a:rPr lang="en-US" sz="5400" b="1" dirty="0"/>
              <a:t>take a look at what all this means in practice.</a:t>
            </a:r>
          </a:p>
        </p:txBody>
      </p:sp>
    </p:spTree>
    <p:extLst>
      <p:ext uri="{BB962C8B-B14F-4D97-AF65-F5344CB8AC3E}">
        <p14:creationId xmlns:p14="http://schemas.microsoft.com/office/powerpoint/2010/main" val="217454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1650" y="514293"/>
            <a:ext cx="8534400" cy="857250"/>
          </a:xfrm>
        </p:spPr>
        <p:txBody>
          <a:bodyPr>
            <a:noAutofit/>
          </a:bodyPr>
          <a:lstStyle/>
          <a:p>
            <a:r>
              <a:rPr lang="en-US" b="1" dirty="0">
                <a:latin typeface="+mn-lt"/>
              </a:rPr>
              <a:t>What do you notice?</a:t>
            </a:r>
          </a:p>
        </p:txBody>
      </p:sp>
      <p:sp>
        <p:nvSpPr>
          <p:cNvPr id="5" name="Content Placeholder 4"/>
          <p:cNvSpPr>
            <a:spLocks noGrp="1"/>
          </p:cNvSpPr>
          <p:nvPr>
            <p:ph sz="half" idx="1"/>
          </p:nvPr>
        </p:nvSpPr>
        <p:spPr>
          <a:xfrm>
            <a:off x="3009900" y="2069226"/>
            <a:ext cx="3028950" cy="3394472"/>
          </a:xfrm>
        </p:spPr>
        <p:txBody>
          <a:bodyPr/>
          <a:lstStyle/>
          <a:p>
            <a:pPr marL="0" indent="0" algn="ctr">
              <a:buNone/>
            </a:pPr>
            <a:r>
              <a:rPr lang="en-US" b="1" dirty="0"/>
              <a:t>Omaha</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03883" y="2073989"/>
            <a:ext cx="4030717" cy="3213261"/>
          </a:xfrm>
        </p:spPr>
      </p:pic>
      <p:sp>
        <p:nvSpPr>
          <p:cNvPr id="8" name="Rectangle 7"/>
          <p:cNvSpPr/>
          <p:nvPr/>
        </p:nvSpPr>
        <p:spPr>
          <a:xfrm>
            <a:off x="2789183" y="1728789"/>
            <a:ext cx="2343150" cy="10287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700" dirty="0">
                <a:latin typeface="Aharoni" panose="02010803020104030203" pitchFamily="2" charset="-79"/>
                <a:cs typeface="Aharoni" panose="02010803020104030203" pitchFamily="2" charset="-79"/>
              </a:rPr>
              <a:t>Omaha</a:t>
            </a:r>
          </a:p>
          <a:p>
            <a:pPr algn="ctr"/>
            <a:r>
              <a:rPr lang="en-US" sz="2700" dirty="0">
                <a:latin typeface="Aharoni" panose="02010803020104030203" pitchFamily="2" charset="-79"/>
                <a:cs typeface="Aharoni" panose="02010803020104030203" pitchFamily="2" charset="-79"/>
              </a:rPr>
              <a:t>244 miles</a:t>
            </a:r>
          </a:p>
        </p:txBody>
      </p:sp>
      <p:sp>
        <p:nvSpPr>
          <p:cNvPr id="9" name="Rectangle 8"/>
          <p:cNvSpPr/>
          <p:nvPr/>
        </p:nvSpPr>
        <p:spPr>
          <a:xfrm>
            <a:off x="2514601" y="3267029"/>
            <a:ext cx="3078217" cy="30031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u="sng" dirty="0">
                <a:latin typeface="Aparajita" panose="020B0604020202020204" pitchFamily="34" charset="0"/>
                <a:cs typeface="Aparajita" panose="020B0604020202020204" pitchFamily="34" charset="0"/>
              </a:rPr>
              <a:t>Car Manual</a:t>
            </a:r>
          </a:p>
          <a:p>
            <a:pPr algn="ctr"/>
            <a:r>
              <a:rPr lang="en-US" sz="2800" b="1" dirty="0">
                <a:latin typeface="Aparajita" panose="020B0604020202020204" pitchFamily="34" charset="0"/>
                <a:cs typeface="Aparajita" panose="020B0604020202020204" pitchFamily="34" charset="0"/>
              </a:rPr>
              <a:t>Gas Tank Capacity:</a:t>
            </a:r>
          </a:p>
          <a:p>
            <a:pPr algn="ctr"/>
            <a:r>
              <a:rPr lang="en-US" sz="2800" b="1" dirty="0">
                <a:latin typeface="Aparajita" panose="020B0604020202020204" pitchFamily="34" charset="0"/>
                <a:cs typeface="Aparajita" panose="020B0604020202020204" pitchFamily="34" charset="0"/>
              </a:rPr>
              <a:t>21 gallons</a:t>
            </a:r>
          </a:p>
          <a:p>
            <a:pPr algn="ctr"/>
            <a:endParaRPr lang="en-US" sz="2800" b="1" dirty="0">
              <a:latin typeface="Aparajita" panose="020B0604020202020204" pitchFamily="34" charset="0"/>
              <a:cs typeface="Aparajita" panose="020B0604020202020204" pitchFamily="34" charset="0"/>
            </a:endParaRPr>
          </a:p>
          <a:p>
            <a:pPr algn="ctr"/>
            <a:r>
              <a:rPr lang="en-US" sz="2800" b="1" dirty="0">
                <a:latin typeface="Aparajita" panose="020B0604020202020204" pitchFamily="34" charset="0"/>
                <a:cs typeface="Aparajita" panose="020B0604020202020204" pitchFamily="34" charset="0"/>
              </a:rPr>
              <a:t>Average MPG:</a:t>
            </a:r>
          </a:p>
          <a:p>
            <a:pPr algn="ctr"/>
            <a:r>
              <a:rPr lang="en-US" sz="2800" b="1" dirty="0">
                <a:latin typeface="Aparajita" panose="020B0604020202020204" pitchFamily="34" charset="0"/>
                <a:cs typeface="Aparajita" panose="020B0604020202020204" pitchFamily="34" charset="0"/>
              </a:rPr>
              <a:t>28.3</a:t>
            </a:r>
          </a:p>
        </p:txBody>
      </p:sp>
      <p:sp>
        <p:nvSpPr>
          <p:cNvPr id="2" name="Slide Number Placeholder 1">
            <a:extLst>
              <a:ext uri="{FF2B5EF4-FFF2-40B4-BE49-F238E27FC236}">
                <a16:creationId xmlns:a16="http://schemas.microsoft.com/office/drawing/2014/main" id="{F2478646-47AD-245F-A51C-29BE18C6D2C7}"/>
              </a:ext>
            </a:extLst>
          </p:cNvPr>
          <p:cNvSpPr>
            <a:spLocks noGrp="1"/>
          </p:cNvSpPr>
          <p:nvPr>
            <p:ph type="sldNum" sz="quarter" idx="12"/>
          </p:nvPr>
        </p:nvSpPr>
        <p:spPr/>
        <p:txBody>
          <a:bodyPr/>
          <a:lstStyle/>
          <a:p>
            <a:fld id="{E305BF1E-A933-4853-983E-40FB17BE7053}" type="slidenum">
              <a:rPr lang="en-US" smtClean="0"/>
              <a:t>12</a:t>
            </a:fld>
            <a:endParaRPr lang="en-US"/>
          </a:p>
        </p:txBody>
      </p:sp>
    </p:spTree>
    <p:extLst>
      <p:ext uri="{BB962C8B-B14F-4D97-AF65-F5344CB8AC3E}">
        <p14:creationId xmlns:p14="http://schemas.microsoft.com/office/powerpoint/2010/main" val="3108056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1650" y="514293"/>
            <a:ext cx="8534400" cy="857250"/>
          </a:xfrm>
        </p:spPr>
        <p:txBody>
          <a:bodyPr>
            <a:noAutofit/>
          </a:bodyPr>
          <a:lstStyle/>
          <a:p>
            <a:r>
              <a:rPr lang="en-US" b="1" dirty="0">
                <a:latin typeface="+mn-lt"/>
              </a:rPr>
              <a:t>What might the question be?</a:t>
            </a:r>
          </a:p>
        </p:txBody>
      </p:sp>
      <p:sp>
        <p:nvSpPr>
          <p:cNvPr id="5" name="Content Placeholder 4"/>
          <p:cNvSpPr>
            <a:spLocks noGrp="1"/>
          </p:cNvSpPr>
          <p:nvPr>
            <p:ph sz="half" idx="1"/>
          </p:nvPr>
        </p:nvSpPr>
        <p:spPr>
          <a:xfrm>
            <a:off x="3009900" y="2069226"/>
            <a:ext cx="3028950" cy="3394472"/>
          </a:xfrm>
        </p:spPr>
        <p:txBody>
          <a:bodyPr/>
          <a:lstStyle/>
          <a:p>
            <a:pPr marL="0" indent="0" algn="ctr">
              <a:buNone/>
            </a:pPr>
            <a:r>
              <a:rPr lang="en-US" b="1" dirty="0"/>
              <a:t>Omaha</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03883" y="2073989"/>
            <a:ext cx="4030717" cy="3213261"/>
          </a:xfrm>
        </p:spPr>
      </p:pic>
      <p:sp>
        <p:nvSpPr>
          <p:cNvPr id="8" name="Rectangle 7"/>
          <p:cNvSpPr/>
          <p:nvPr/>
        </p:nvSpPr>
        <p:spPr>
          <a:xfrm>
            <a:off x="2789183" y="1728789"/>
            <a:ext cx="2343150" cy="10287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700" dirty="0">
                <a:latin typeface="Aharoni" panose="02010803020104030203" pitchFamily="2" charset="-79"/>
                <a:cs typeface="Aharoni" panose="02010803020104030203" pitchFamily="2" charset="-79"/>
              </a:rPr>
              <a:t>Omaha</a:t>
            </a:r>
          </a:p>
          <a:p>
            <a:pPr algn="ctr"/>
            <a:r>
              <a:rPr lang="en-US" sz="2700" dirty="0">
                <a:latin typeface="Aharoni" panose="02010803020104030203" pitchFamily="2" charset="-79"/>
                <a:cs typeface="Aharoni" panose="02010803020104030203" pitchFamily="2" charset="-79"/>
              </a:rPr>
              <a:t>244 miles</a:t>
            </a:r>
          </a:p>
        </p:txBody>
      </p:sp>
      <p:sp>
        <p:nvSpPr>
          <p:cNvPr id="9" name="Rectangle 8"/>
          <p:cNvSpPr/>
          <p:nvPr/>
        </p:nvSpPr>
        <p:spPr>
          <a:xfrm>
            <a:off x="2514601" y="3267029"/>
            <a:ext cx="3078217" cy="30031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u="sng" dirty="0">
                <a:latin typeface="Aparajita" panose="020B0604020202020204" pitchFamily="34" charset="0"/>
                <a:cs typeface="Aparajita" panose="020B0604020202020204" pitchFamily="34" charset="0"/>
              </a:rPr>
              <a:t>Car Manual</a:t>
            </a:r>
          </a:p>
          <a:p>
            <a:pPr algn="ctr"/>
            <a:r>
              <a:rPr lang="en-US" sz="2800" b="1" dirty="0">
                <a:latin typeface="Aparajita" panose="020B0604020202020204" pitchFamily="34" charset="0"/>
                <a:cs typeface="Aparajita" panose="020B0604020202020204" pitchFamily="34" charset="0"/>
              </a:rPr>
              <a:t>Gas Tank Capacity:</a:t>
            </a:r>
          </a:p>
          <a:p>
            <a:pPr algn="ctr"/>
            <a:r>
              <a:rPr lang="en-US" sz="2800" b="1" dirty="0">
                <a:latin typeface="Aparajita" panose="020B0604020202020204" pitchFamily="34" charset="0"/>
                <a:cs typeface="Aparajita" panose="020B0604020202020204" pitchFamily="34" charset="0"/>
              </a:rPr>
              <a:t>21 gallons</a:t>
            </a:r>
          </a:p>
          <a:p>
            <a:pPr algn="ctr"/>
            <a:endParaRPr lang="en-US" sz="2800" b="1" dirty="0">
              <a:latin typeface="Aparajita" panose="020B0604020202020204" pitchFamily="34" charset="0"/>
              <a:cs typeface="Aparajita" panose="020B0604020202020204" pitchFamily="34" charset="0"/>
            </a:endParaRPr>
          </a:p>
          <a:p>
            <a:pPr algn="ctr"/>
            <a:r>
              <a:rPr lang="en-US" sz="2800" b="1" dirty="0">
                <a:latin typeface="Aparajita" panose="020B0604020202020204" pitchFamily="34" charset="0"/>
                <a:cs typeface="Aparajita" panose="020B0604020202020204" pitchFamily="34" charset="0"/>
              </a:rPr>
              <a:t>Average MPG:</a:t>
            </a:r>
          </a:p>
          <a:p>
            <a:pPr algn="ctr"/>
            <a:r>
              <a:rPr lang="en-US" sz="2800" b="1" dirty="0">
                <a:latin typeface="Aparajita" panose="020B0604020202020204" pitchFamily="34" charset="0"/>
                <a:cs typeface="Aparajita" panose="020B0604020202020204" pitchFamily="34" charset="0"/>
              </a:rPr>
              <a:t>28.3</a:t>
            </a:r>
          </a:p>
        </p:txBody>
      </p:sp>
      <p:sp>
        <p:nvSpPr>
          <p:cNvPr id="2" name="Slide Number Placeholder 1">
            <a:extLst>
              <a:ext uri="{FF2B5EF4-FFF2-40B4-BE49-F238E27FC236}">
                <a16:creationId xmlns:a16="http://schemas.microsoft.com/office/drawing/2014/main" id="{58715523-588E-4026-8740-ED8AFE7D7212}"/>
              </a:ext>
            </a:extLst>
          </p:cNvPr>
          <p:cNvSpPr>
            <a:spLocks noGrp="1"/>
          </p:cNvSpPr>
          <p:nvPr>
            <p:ph type="sldNum" sz="quarter" idx="12"/>
          </p:nvPr>
        </p:nvSpPr>
        <p:spPr/>
        <p:txBody>
          <a:bodyPr/>
          <a:lstStyle/>
          <a:p>
            <a:fld id="{E305BF1E-A933-4853-983E-40FB17BE7053}" type="slidenum">
              <a:rPr lang="en-US" smtClean="0"/>
              <a:t>13</a:t>
            </a:fld>
            <a:endParaRPr lang="en-US"/>
          </a:p>
        </p:txBody>
      </p:sp>
    </p:spTree>
    <p:extLst>
      <p:ext uri="{BB962C8B-B14F-4D97-AF65-F5344CB8AC3E}">
        <p14:creationId xmlns:p14="http://schemas.microsoft.com/office/powerpoint/2010/main" val="703492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4293"/>
            <a:ext cx="10571584" cy="857250"/>
          </a:xfrm>
        </p:spPr>
        <p:txBody>
          <a:bodyPr>
            <a:noAutofit/>
          </a:bodyPr>
          <a:lstStyle/>
          <a:p>
            <a:r>
              <a:rPr lang="en-US" b="1" dirty="0">
                <a:latin typeface="+mn-lt"/>
              </a:rPr>
              <a:t>Will you make it to Omaha? Convince us!</a:t>
            </a:r>
          </a:p>
        </p:txBody>
      </p:sp>
      <p:sp>
        <p:nvSpPr>
          <p:cNvPr id="5" name="Content Placeholder 4"/>
          <p:cNvSpPr>
            <a:spLocks noGrp="1"/>
          </p:cNvSpPr>
          <p:nvPr>
            <p:ph sz="half" idx="1"/>
          </p:nvPr>
        </p:nvSpPr>
        <p:spPr>
          <a:xfrm>
            <a:off x="3009900" y="2069226"/>
            <a:ext cx="3028950" cy="3394472"/>
          </a:xfrm>
        </p:spPr>
        <p:txBody>
          <a:bodyPr/>
          <a:lstStyle/>
          <a:p>
            <a:pPr marL="0" indent="0" algn="ctr">
              <a:buNone/>
            </a:pPr>
            <a:r>
              <a:rPr lang="en-US" b="1" dirty="0"/>
              <a:t>Omaha</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03883" y="2073989"/>
            <a:ext cx="4030717" cy="3213261"/>
          </a:xfrm>
        </p:spPr>
      </p:pic>
      <p:sp>
        <p:nvSpPr>
          <p:cNvPr id="8" name="Rectangle 7"/>
          <p:cNvSpPr/>
          <p:nvPr/>
        </p:nvSpPr>
        <p:spPr>
          <a:xfrm>
            <a:off x="2789183" y="1728789"/>
            <a:ext cx="2343150" cy="10287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700" dirty="0">
                <a:latin typeface="Aharoni" panose="02010803020104030203" pitchFamily="2" charset="-79"/>
                <a:cs typeface="Aharoni" panose="02010803020104030203" pitchFamily="2" charset="-79"/>
              </a:rPr>
              <a:t>Omaha</a:t>
            </a:r>
          </a:p>
          <a:p>
            <a:pPr algn="ctr"/>
            <a:r>
              <a:rPr lang="en-US" sz="2700" dirty="0">
                <a:latin typeface="Aharoni" panose="02010803020104030203" pitchFamily="2" charset="-79"/>
                <a:cs typeface="Aharoni" panose="02010803020104030203" pitchFamily="2" charset="-79"/>
              </a:rPr>
              <a:t>244 miles</a:t>
            </a:r>
          </a:p>
        </p:txBody>
      </p:sp>
      <p:sp>
        <p:nvSpPr>
          <p:cNvPr id="9" name="Rectangle 8"/>
          <p:cNvSpPr/>
          <p:nvPr/>
        </p:nvSpPr>
        <p:spPr>
          <a:xfrm>
            <a:off x="2514601" y="3267029"/>
            <a:ext cx="3078217" cy="30031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u="sng" dirty="0">
                <a:latin typeface="Aparajita" panose="020B0604020202020204" pitchFamily="34" charset="0"/>
                <a:cs typeface="Aparajita" panose="020B0604020202020204" pitchFamily="34" charset="0"/>
              </a:rPr>
              <a:t>Car Manual</a:t>
            </a:r>
          </a:p>
          <a:p>
            <a:pPr algn="ctr"/>
            <a:r>
              <a:rPr lang="en-US" sz="2800" b="1" dirty="0">
                <a:latin typeface="Aparajita" panose="020B0604020202020204" pitchFamily="34" charset="0"/>
                <a:cs typeface="Aparajita" panose="020B0604020202020204" pitchFamily="34" charset="0"/>
              </a:rPr>
              <a:t>Gas Tank Capacity:</a:t>
            </a:r>
          </a:p>
          <a:p>
            <a:pPr algn="ctr"/>
            <a:r>
              <a:rPr lang="en-US" sz="2800" b="1" dirty="0">
                <a:latin typeface="Aparajita" panose="020B0604020202020204" pitchFamily="34" charset="0"/>
                <a:cs typeface="Aparajita" panose="020B0604020202020204" pitchFamily="34" charset="0"/>
              </a:rPr>
              <a:t>21 gallons</a:t>
            </a:r>
          </a:p>
          <a:p>
            <a:pPr algn="ctr"/>
            <a:endParaRPr lang="en-US" sz="2800" b="1" dirty="0">
              <a:latin typeface="Aparajita" panose="020B0604020202020204" pitchFamily="34" charset="0"/>
              <a:cs typeface="Aparajita" panose="020B0604020202020204" pitchFamily="34" charset="0"/>
            </a:endParaRPr>
          </a:p>
          <a:p>
            <a:pPr algn="ctr"/>
            <a:r>
              <a:rPr lang="en-US" sz="2800" b="1" dirty="0">
                <a:latin typeface="Aparajita" panose="020B0604020202020204" pitchFamily="34" charset="0"/>
                <a:cs typeface="Aparajita" panose="020B0604020202020204" pitchFamily="34" charset="0"/>
              </a:rPr>
              <a:t>Average MPG:</a:t>
            </a:r>
          </a:p>
          <a:p>
            <a:pPr algn="ctr"/>
            <a:r>
              <a:rPr lang="en-US" sz="2800" b="1" dirty="0">
                <a:latin typeface="Aparajita" panose="020B0604020202020204" pitchFamily="34" charset="0"/>
                <a:cs typeface="Aparajita" panose="020B0604020202020204" pitchFamily="34" charset="0"/>
              </a:rPr>
              <a:t>28.3</a:t>
            </a:r>
          </a:p>
        </p:txBody>
      </p:sp>
      <p:sp>
        <p:nvSpPr>
          <p:cNvPr id="2" name="Slide Number Placeholder 1">
            <a:extLst>
              <a:ext uri="{FF2B5EF4-FFF2-40B4-BE49-F238E27FC236}">
                <a16:creationId xmlns:a16="http://schemas.microsoft.com/office/drawing/2014/main" id="{8709A388-7E12-0A64-6BA5-A215A9BD43E6}"/>
              </a:ext>
            </a:extLst>
          </p:cNvPr>
          <p:cNvSpPr>
            <a:spLocks noGrp="1"/>
          </p:cNvSpPr>
          <p:nvPr>
            <p:ph type="sldNum" sz="quarter" idx="12"/>
          </p:nvPr>
        </p:nvSpPr>
        <p:spPr/>
        <p:txBody>
          <a:bodyPr/>
          <a:lstStyle/>
          <a:p>
            <a:fld id="{E305BF1E-A933-4853-983E-40FB17BE7053}" type="slidenum">
              <a:rPr lang="en-US" smtClean="0"/>
              <a:t>14</a:t>
            </a:fld>
            <a:endParaRPr lang="en-US"/>
          </a:p>
        </p:txBody>
      </p:sp>
    </p:spTree>
    <p:extLst>
      <p:ext uri="{BB962C8B-B14F-4D97-AF65-F5344CB8AC3E}">
        <p14:creationId xmlns:p14="http://schemas.microsoft.com/office/powerpoint/2010/main" val="3165902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14293"/>
            <a:ext cx="10571584" cy="857250"/>
          </a:xfrm>
        </p:spPr>
        <p:txBody>
          <a:bodyPr>
            <a:noAutofit/>
          </a:bodyPr>
          <a:lstStyle/>
          <a:p>
            <a:r>
              <a:rPr lang="en-US" b="1" dirty="0">
                <a:latin typeface="+mn-lt"/>
              </a:rPr>
              <a:t>What made this engaging and empowering?</a:t>
            </a:r>
          </a:p>
        </p:txBody>
      </p:sp>
      <p:sp>
        <p:nvSpPr>
          <p:cNvPr id="5" name="Content Placeholder 4"/>
          <p:cNvSpPr>
            <a:spLocks noGrp="1"/>
          </p:cNvSpPr>
          <p:nvPr>
            <p:ph sz="half" idx="1"/>
          </p:nvPr>
        </p:nvSpPr>
        <p:spPr>
          <a:xfrm>
            <a:off x="3009900" y="2069226"/>
            <a:ext cx="3028950" cy="3394472"/>
          </a:xfrm>
        </p:spPr>
        <p:txBody>
          <a:bodyPr/>
          <a:lstStyle/>
          <a:p>
            <a:pPr marL="0" indent="0" algn="ctr">
              <a:buNone/>
            </a:pPr>
            <a:r>
              <a:rPr lang="en-US" b="1" dirty="0"/>
              <a:t>Omaha</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03883" y="2073989"/>
            <a:ext cx="4030717" cy="3213261"/>
          </a:xfrm>
        </p:spPr>
      </p:pic>
      <p:sp>
        <p:nvSpPr>
          <p:cNvPr id="8" name="Rectangle 7"/>
          <p:cNvSpPr/>
          <p:nvPr/>
        </p:nvSpPr>
        <p:spPr>
          <a:xfrm>
            <a:off x="2789183" y="1728789"/>
            <a:ext cx="2343150" cy="10287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700" dirty="0">
                <a:latin typeface="Aharoni" panose="02010803020104030203" pitchFamily="2" charset="-79"/>
                <a:cs typeface="Aharoni" panose="02010803020104030203" pitchFamily="2" charset="-79"/>
              </a:rPr>
              <a:t>Omaha</a:t>
            </a:r>
          </a:p>
          <a:p>
            <a:pPr algn="ctr"/>
            <a:r>
              <a:rPr lang="en-US" sz="2700" dirty="0">
                <a:latin typeface="Aharoni" panose="02010803020104030203" pitchFamily="2" charset="-79"/>
                <a:cs typeface="Aharoni" panose="02010803020104030203" pitchFamily="2" charset="-79"/>
              </a:rPr>
              <a:t>244 miles</a:t>
            </a:r>
          </a:p>
        </p:txBody>
      </p:sp>
      <p:sp>
        <p:nvSpPr>
          <p:cNvPr id="9" name="Rectangle 8"/>
          <p:cNvSpPr/>
          <p:nvPr/>
        </p:nvSpPr>
        <p:spPr>
          <a:xfrm>
            <a:off x="2514601" y="3267029"/>
            <a:ext cx="3078217" cy="30031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u="sng" dirty="0">
                <a:latin typeface="Aparajita" panose="020B0604020202020204" pitchFamily="34" charset="0"/>
                <a:cs typeface="Aparajita" panose="020B0604020202020204" pitchFamily="34" charset="0"/>
              </a:rPr>
              <a:t>Car Manual</a:t>
            </a:r>
          </a:p>
          <a:p>
            <a:pPr algn="ctr"/>
            <a:r>
              <a:rPr lang="en-US" sz="2800" b="1" dirty="0">
                <a:latin typeface="Aparajita" panose="020B0604020202020204" pitchFamily="34" charset="0"/>
                <a:cs typeface="Aparajita" panose="020B0604020202020204" pitchFamily="34" charset="0"/>
              </a:rPr>
              <a:t>Gas Tank Capacity:</a:t>
            </a:r>
          </a:p>
          <a:p>
            <a:pPr algn="ctr"/>
            <a:r>
              <a:rPr lang="en-US" sz="2800" b="1" dirty="0">
                <a:latin typeface="Aparajita" panose="020B0604020202020204" pitchFamily="34" charset="0"/>
                <a:cs typeface="Aparajita" panose="020B0604020202020204" pitchFamily="34" charset="0"/>
              </a:rPr>
              <a:t>21 gallons</a:t>
            </a:r>
          </a:p>
          <a:p>
            <a:pPr algn="ctr"/>
            <a:endParaRPr lang="en-US" sz="2800" b="1" dirty="0">
              <a:latin typeface="Aparajita" panose="020B0604020202020204" pitchFamily="34" charset="0"/>
              <a:cs typeface="Aparajita" panose="020B0604020202020204" pitchFamily="34" charset="0"/>
            </a:endParaRPr>
          </a:p>
          <a:p>
            <a:pPr algn="ctr"/>
            <a:r>
              <a:rPr lang="en-US" sz="2800" b="1" dirty="0">
                <a:latin typeface="Aparajita" panose="020B0604020202020204" pitchFamily="34" charset="0"/>
                <a:cs typeface="Aparajita" panose="020B0604020202020204" pitchFamily="34" charset="0"/>
              </a:rPr>
              <a:t>Average MPG:</a:t>
            </a:r>
          </a:p>
          <a:p>
            <a:pPr algn="ctr"/>
            <a:r>
              <a:rPr lang="en-US" sz="2800" b="1" dirty="0">
                <a:latin typeface="Aparajita" panose="020B0604020202020204" pitchFamily="34" charset="0"/>
                <a:cs typeface="Aparajita" panose="020B0604020202020204" pitchFamily="34" charset="0"/>
              </a:rPr>
              <a:t>28.3</a:t>
            </a:r>
          </a:p>
        </p:txBody>
      </p:sp>
      <p:sp>
        <p:nvSpPr>
          <p:cNvPr id="2" name="Slide Number Placeholder 1">
            <a:extLst>
              <a:ext uri="{FF2B5EF4-FFF2-40B4-BE49-F238E27FC236}">
                <a16:creationId xmlns:a16="http://schemas.microsoft.com/office/drawing/2014/main" id="{F39FAF79-3D74-5B7F-F616-922738538C32}"/>
              </a:ext>
            </a:extLst>
          </p:cNvPr>
          <p:cNvSpPr>
            <a:spLocks noGrp="1"/>
          </p:cNvSpPr>
          <p:nvPr>
            <p:ph type="sldNum" sz="quarter" idx="12"/>
          </p:nvPr>
        </p:nvSpPr>
        <p:spPr/>
        <p:txBody>
          <a:bodyPr/>
          <a:lstStyle/>
          <a:p>
            <a:fld id="{E305BF1E-A933-4853-983E-40FB17BE7053}" type="slidenum">
              <a:rPr lang="en-US" smtClean="0"/>
              <a:t>15</a:t>
            </a:fld>
            <a:endParaRPr lang="en-US"/>
          </a:p>
        </p:txBody>
      </p:sp>
    </p:spTree>
    <p:extLst>
      <p:ext uri="{BB962C8B-B14F-4D97-AF65-F5344CB8AC3E}">
        <p14:creationId xmlns:p14="http://schemas.microsoft.com/office/powerpoint/2010/main" val="1931988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838200" y="365125"/>
            <a:ext cx="10515600" cy="974577"/>
          </a:xfrm>
        </p:spPr>
        <p:txBody>
          <a:bodyPr>
            <a:normAutofit fontScale="90000"/>
          </a:bodyPr>
          <a:lstStyle/>
          <a:p>
            <a:r>
              <a:rPr lang="en-US" altLang="en-US" b="1" dirty="0">
                <a:latin typeface="+mn-lt"/>
              </a:rPr>
              <a:t>More specifically, what we know #1:</a:t>
            </a:r>
            <a:br>
              <a:rPr lang="en-US" altLang="en-US" b="1" dirty="0">
                <a:latin typeface="+mn-lt"/>
              </a:rPr>
            </a:br>
            <a:r>
              <a:rPr lang="en-US" altLang="en-US" b="1" dirty="0">
                <a:latin typeface="+mn-lt"/>
              </a:rPr>
              <a:t>Elements of Quality or A Teaching Crib Sheet</a:t>
            </a:r>
          </a:p>
        </p:txBody>
      </p:sp>
      <p:sp>
        <p:nvSpPr>
          <p:cNvPr id="3" name="Content Placeholder 2"/>
          <p:cNvSpPr>
            <a:spLocks noGrp="1"/>
          </p:cNvSpPr>
          <p:nvPr>
            <p:ph idx="1"/>
          </p:nvPr>
        </p:nvSpPr>
        <p:spPr>
          <a:xfrm>
            <a:off x="765111" y="1690688"/>
            <a:ext cx="9598090" cy="4862512"/>
          </a:xfrm>
        </p:spPr>
        <p:txBody>
          <a:bodyPr>
            <a:normAutofit fontScale="85000" lnSpcReduction="20000"/>
          </a:bodyPr>
          <a:lstStyle/>
          <a:p>
            <a:pPr>
              <a:defRPr/>
            </a:pPr>
            <a:r>
              <a:rPr lang="en-US" b="1" dirty="0"/>
              <a:t>Clarity of goals (not Lesson 4.5 or pages 214-217)</a:t>
            </a:r>
          </a:p>
          <a:p>
            <a:pPr>
              <a:defRPr/>
            </a:pPr>
            <a:r>
              <a:rPr lang="en-US" b="1" dirty="0"/>
              <a:t>Context (not naked)</a:t>
            </a:r>
          </a:p>
          <a:p>
            <a:pPr>
              <a:defRPr/>
            </a:pPr>
            <a:r>
              <a:rPr lang="en-US" b="1" dirty="0"/>
              <a:t>Rich tasks (not exercises)</a:t>
            </a:r>
          </a:p>
          <a:p>
            <a:pPr>
              <a:defRPr/>
            </a:pPr>
            <a:r>
              <a:rPr lang="en-US" b="1" dirty="0"/>
              <a:t>Focused intentional questions (not punting)</a:t>
            </a:r>
          </a:p>
          <a:p>
            <a:pPr>
              <a:defRPr/>
            </a:pPr>
            <a:r>
              <a:rPr lang="en-US" b="1" dirty="0"/>
              <a:t>Opportunities for discourse (not just telling)</a:t>
            </a:r>
          </a:p>
          <a:p>
            <a:pPr>
              <a:defRPr/>
            </a:pPr>
            <a:r>
              <a:rPr lang="en-US" b="1" dirty="0"/>
              <a:t>Gradual release (not just a dumping)</a:t>
            </a:r>
          </a:p>
          <a:p>
            <a:pPr>
              <a:defRPr/>
            </a:pPr>
            <a:r>
              <a:rPr lang="en-US" b="1" dirty="0"/>
              <a:t>Multiple representations (not one way)</a:t>
            </a:r>
          </a:p>
          <a:p>
            <a:pPr>
              <a:defRPr/>
            </a:pPr>
            <a:r>
              <a:rPr lang="en-US" b="1" dirty="0"/>
              <a:t>Alternative approaches (not one way)</a:t>
            </a:r>
          </a:p>
          <a:p>
            <a:pPr>
              <a:defRPr/>
            </a:pPr>
            <a:r>
              <a:rPr lang="en-US" b="1" dirty="0"/>
              <a:t>Explanations and justifications (not just answers)</a:t>
            </a:r>
          </a:p>
          <a:p>
            <a:pPr>
              <a:defRPr/>
            </a:pPr>
            <a:r>
              <a:rPr lang="en-US" b="1" dirty="0"/>
              <a:t>Common errors and misconceptions (not just right correct approaches)</a:t>
            </a:r>
          </a:p>
          <a:p>
            <a:pPr>
              <a:defRPr/>
            </a:pPr>
            <a:r>
              <a:rPr lang="en-US" b="1" dirty="0"/>
              <a:t>Sense-making by students (not lecture)</a:t>
            </a:r>
          </a:p>
          <a:p>
            <a:pPr>
              <a:defRPr/>
            </a:pPr>
            <a:r>
              <a:rPr lang="en-US" b="1" dirty="0"/>
              <a:t>Evidence (not I taught it and let the chips….)</a:t>
            </a:r>
          </a:p>
          <a:p>
            <a:pPr>
              <a:defRPr/>
            </a:pPr>
            <a:endParaRPr lang="en-US" b="1" dirty="0"/>
          </a:p>
          <a:p>
            <a:pPr>
              <a:defRPr/>
            </a:pPr>
            <a:endParaRPr lang="en-US" b="1" dirty="0"/>
          </a:p>
        </p:txBody>
      </p:sp>
      <p:sp>
        <p:nvSpPr>
          <p:cNvPr id="2" name="Slide Number Placeholder 1">
            <a:extLst>
              <a:ext uri="{FF2B5EF4-FFF2-40B4-BE49-F238E27FC236}">
                <a16:creationId xmlns:a16="http://schemas.microsoft.com/office/drawing/2014/main" id="{2C8EE402-33B1-87B8-FDB8-6619E966E4DC}"/>
              </a:ext>
            </a:extLst>
          </p:cNvPr>
          <p:cNvSpPr>
            <a:spLocks noGrp="1"/>
          </p:cNvSpPr>
          <p:nvPr>
            <p:ph type="sldNum" sz="quarter" idx="12"/>
          </p:nvPr>
        </p:nvSpPr>
        <p:spPr/>
        <p:txBody>
          <a:bodyPr/>
          <a:lstStyle/>
          <a:p>
            <a:fld id="{E305BF1E-A933-4853-983E-40FB17BE7053}" type="slidenum">
              <a:rPr lang="en-US" smtClean="0"/>
              <a:t>16</a:t>
            </a:fld>
            <a:endParaRPr lang="en-US"/>
          </a:p>
        </p:txBody>
      </p:sp>
    </p:spTree>
    <p:extLst>
      <p:ext uri="{BB962C8B-B14F-4D97-AF65-F5344CB8AC3E}">
        <p14:creationId xmlns:p14="http://schemas.microsoft.com/office/powerpoint/2010/main" val="2572655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9150-2E40-86AB-6E25-531B35CB8F87}"/>
              </a:ext>
            </a:extLst>
          </p:cNvPr>
          <p:cNvSpPr>
            <a:spLocks noGrp="1"/>
          </p:cNvSpPr>
          <p:nvPr>
            <p:ph type="title"/>
          </p:nvPr>
        </p:nvSpPr>
        <p:spPr>
          <a:xfrm>
            <a:off x="838200" y="690465"/>
            <a:ext cx="10515600" cy="1000223"/>
          </a:xfrm>
        </p:spPr>
        <p:txBody>
          <a:bodyPr>
            <a:normAutofit fontScale="90000"/>
          </a:bodyPr>
          <a:lstStyle/>
          <a:p>
            <a:r>
              <a:rPr lang="en-US" sz="4400" b="1" dirty="0">
                <a:effectLst/>
                <a:latin typeface="+mn-lt"/>
                <a:ea typeface="Times New Roman" panose="02020603050405020304" pitchFamily="18" charset="0"/>
                <a:cs typeface="Times New Roman" panose="02020603050405020304" pitchFamily="18" charset="0"/>
              </a:rPr>
              <a:t>What we know #2:</a:t>
            </a:r>
            <a:br>
              <a:rPr lang="en-US" sz="4400" b="1" dirty="0">
                <a:effectLst/>
                <a:latin typeface="+mn-lt"/>
                <a:ea typeface="Times New Roman" panose="02020603050405020304" pitchFamily="18" charset="0"/>
                <a:cs typeface="Times New Roman" panose="02020603050405020304" pitchFamily="18" charset="0"/>
              </a:rPr>
            </a:br>
            <a:r>
              <a:rPr lang="en-US" sz="4400" b="1" dirty="0">
                <a:effectLst/>
                <a:latin typeface="+mn-lt"/>
                <a:ea typeface="Times New Roman" panose="02020603050405020304" pitchFamily="18" charset="0"/>
                <a:cs typeface="Times New Roman" panose="02020603050405020304" pitchFamily="18" charset="0"/>
              </a:rPr>
              <a:t>9 Generic Questions that shift the focus from us to them </a:t>
            </a:r>
            <a:br>
              <a:rPr lang="en-US" sz="4400" u="sng" dirty="0">
                <a:effectLst/>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8BD6AC2-19F1-AE56-D388-94A20467417B}"/>
              </a:ext>
            </a:extLst>
          </p:cNvPr>
          <p:cNvSpPr>
            <a:spLocks noGrp="1"/>
          </p:cNvSpPr>
          <p:nvPr>
            <p:ph idx="1"/>
          </p:nvPr>
        </p:nvSpPr>
        <p:spPr>
          <a:xfrm>
            <a:off x="838200" y="1623527"/>
            <a:ext cx="10515600" cy="5029200"/>
          </a:xfrm>
        </p:spPr>
        <p:txBody>
          <a:bodyPr>
            <a:normAutofit/>
          </a:bodyPr>
          <a:lstStyle/>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1. Why is that? (Who can give a different reason?)</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2. Can you explain your thinking? (Who can explain it differently?)</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3. Can you convince the class?  (Who can convince us in a different way?)</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4. How did your brain picture that?  (Who pictured it differently?)</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5. How do you know that? (Is there another way?)</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6. How are they similar?</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7. How are they different?</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8. What do you notice?</a:t>
            </a:r>
          </a:p>
          <a:p>
            <a:pPr marL="0" marR="0" indent="0" algn="ctr">
              <a:lnSpc>
                <a:spcPct val="115000"/>
              </a:lnSpc>
              <a:spcBef>
                <a:spcPts val="0"/>
              </a:spcBef>
              <a:spcAft>
                <a:spcPts val="0"/>
              </a:spcAft>
              <a:buNone/>
            </a:pPr>
            <a:r>
              <a:rPr lang="en-US" sz="2800" b="1" dirty="0">
                <a:effectLst/>
                <a:ea typeface="Times New Roman" panose="02020603050405020304" pitchFamily="18" charset="0"/>
                <a:cs typeface="Times New Roman" panose="02020603050405020304" pitchFamily="18" charset="0"/>
              </a:rPr>
              <a:t>9. What do you wonder?</a:t>
            </a:r>
          </a:p>
          <a:p>
            <a:endParaRPr lang="en-US" dirty="0"/>
          </a:p>
        </p:txBody>
      </p:sp>
      <p:sp>
        <p:nvSpPr>
          <p:cNvPr id="4" name="Slide Number Placeholder 3">
            <a:extLst>
              <a:ext uri="{FF2B5EF4-FFF2-40B4-BE49-F238E27FC236}">
                <a16:creationId xmlns:a16="http://schemas.microsoft.com/office/drawing/2014/main" id="{641246C5-A10D-9D9E-447F-17AE5B9DC29A}"/>
              </a:ext>
            </a:extLst>
          </p:cNvPr>
          <p:cNvSpPr>
            <a:spLocks noGrp="1"/>
          </p:cNvSpPr>
          <p:nvPr>
            <p:ph type="sldNum" sz="quarter" idx="12"/>
          </p:nvPr>
        </p:nvSpPr>
        <p:spPr/>
        <p:txBody>
          <a:bodyPr/>
          <a:lstStyle/>
          <a:p>
            <a:fld id="{E305BF1E-A933-4853-983E-40FB17BE7053}" type="slidenum">
              <a:rPr lang="en-US" smtClean="0"/>
              <a:t>17</a:t>
            </a:fld>
            <a:endParaRPr lang="en-US"/>
          </a:p>
        </p:txBody>
      </p:sp>
    </p:spTree>
    <p:extLst>
      <p:ext uri="{BB962C8B-B14F-4D97-AF65-F5344CB8AC3E}">
        <p14:creationId xmlns:p14="http://schemas.microsoft.com/office/powerpoint/2010/main" val="3784594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AE9B-30EA-EEC6-F95B-014F975459E2}"/>
              </a:ext>
            </a:extLst>
          </p:cNvPr>
          <p:cNvSpPr>
            <a:spLocks noGrp="1"/>
          </p:cNvSpPr>
          <p:nvPr>
            <p:ph type="title"/>
          </p:nvPr>
        </p:nvSpPr>
        <p:spPr>
          <a:xfrm>
            <a:off x="999460" y="403225"/>
            <a:ext cx="11602115" cy="1325563"/>
          </a:xfrm>
        </p:spPr>
        <p:txBody>
          <a:bodyPr/>
          <a:lstStyle/>
          <a:p>
            <a:r>
              <a:rPr lang="en-US" altLang="en-US" b="1" dirty="0">
                <a:latin typeface="+mn-lt"/>
              </a:rPr>
              <a:t>More specifically, what we know #3:</a:t>
            </a:r>
            <a:br>
              <a:rPr lang="en-US" alt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63307B34-1BB3-65CF-014F-84F5B3DBBC26}"/>
              </a:ext>
            </a:extLst>
          </p:cNvPr>
          <p:cNvSpPr>
            <a:spLocks noGrp="1"/>
          </p:cNvSpPr>
          <p:nvPr>
            <p:ph idx="1"/>
          </p:nvPr>
        </p:nvSpPr>
        <p:spPr>
          <a:xfrm>
            <a:off x="999460" y="1797050"/>
            <a:ext cx="10654475" cy="4351338"/>
          </a:xfrm>
        </p:spPr>
        <p:txBody>
          <a:bodyPr>
            <a:normAutofit lnSpcReduction="10000"/>
          </a:bodyPr>
          <a:lstStyle/>
          <a:p>
            <a:r>
              <a:rPr lang="en-US" sz="3600" b="1" dirty="0"/>
              <a:t>Don’t let anyone tell you we don’t know what to do</a:t>
            </a:r>
          </a:p>
          <a:p>
            <a:r>
              <a:rPr lang="en-US" sz="3600" b="1" dirty="0"/>
              <a:t>Don’t let anyone tell you that it can’t be done in every school</a:t>
            </a:r>
          </a:p>
          <a:p>
            <a:r>
              <a:rPr lang="en-US" sz="3600" b="1" dirty="0"/>
              <a:t>Don’t let anyone blame the kids and their families or their color or their income</a:t>
            </a:r>
          </a:p>
          <a:p>
            <a:r>
              <a:rPr lang="en-US" sz="3600" b="1" dirty="0"/>
              <a:t>Don’t let anyone tell you it takes billions more dollars</a:t>
            </a:r>
          </a:p>
          <a:p>
            <a:r>
              <a:rPr lang="en-US" sz="3600" b="1" dirty="0"/>
              <a:t>Because I’ve been in schools that consistently demonstrate that it can be done</a:t>
            </a:r>
          </a:p>
        </p:txBody>
      </p:sp>
    </p:spTree>
    <p:extLst>
      <p:ext uri="{BB962C8B-B14F-4D97-AF65-F5344CB8AC3E}">
        <p14:creationId xmlns:p14="http://schemas.microsoft.com/office/powerpoint/2010/main" val="27946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010D-C646-D3D0-A7A6-D56F9EA76B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F6F81D-F1EC-C106-51F7-E6CE188CC6BB}"/>
              </a:ext>
            </a:extLst>
          </p:cNvPr>
          <p:cNvSpPr>
            <a:spLocks noGrp="1"/>
          </p:cNvSpPr>
          <p:nvPr>
            <p:ph idx="1"/>
          </p:nvPr>
        </p:nvSpPr>
        <p:spPr/>
        <p:txBody>
          <a:bodyPr>
            <a:normAutofit fontScale="92500" lnSpcReduction="10000"/>
          </a:bodyPr>
          <a:lstStyle/>
          <a:p>
            <a:pPr marL="0" indent="0">
              <a:buNone/>
            </a:pPr>
            <a:endParaRPr lang="en-US" dirty="0"/>
          </a:p>
          <a:p>
            <a:pPr marL="0" indent="0" algn="ctr">
              <a:buNone/>
            </a:pPr>
            <a:r>
              <a:rPr lang="en-US" sz="6000" b="1" dirty="0"/>
              <a:t>Let’s dig deeper and see exactly how to support high levels of achievement and simultaneously enhance equity and the opportunity to learn. </a:t>
            </a:r>
          </a:p>
        </p:txBody>
      </p:sp>
      <p:sp>
        <p:nvSpPr>
          <p:cNvPr id="4" name="Slide Number Placeholder 3">
            <a:extLst>
              <a:ext uri="{FF2B5EF4-FFF2-40B4-BE49-F238E27FC236}">
                <a16:creationId xmlns:a16="http://schemas.microsoft.com/office/drawing/2014/main" id="{C9803A1A-EA8B-7D31-5E17-41D3F98DFB86}"/>
              </a:ext>
            </a:extLst>
          </p:cNvPr>
          <p:cNvSpPr>
            <a:spLocks noGrp="1"/>
          </p:cNvSpPr>
          <p:nvPr>
            <p:ph type="sldNum" sz="quarter" idx="12"/>
          </p:nvPr>
        </p:nvSpPr>
        <p:spPr/>
        <p:txBody>
          <a:bodyPr/>
          <a:lstStyle/>
          <a:p>
            <a:fld id="{E305BF1E-A933-4853-983E-40FB17BE7053}" type="slidenum">
              <a:rPr lang="en-US" smtClean="0"/>
              <a:t>19</a:t>
            </a:fld>
            <a:endParaRPr lang="en-US"/>
          </a:p>
        </p:txBody>
      </p:sp>
    </p:spTree>
    <p:extLst>
      <p:ext uri="{BB962C8B-B14F-4D97-AF65-F5344CB8AC3E}">
        <p14:creationId xmlns:p14="http://schemas.microsoft.com/office/powerpoint/2010/main" val="3171155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57707-0108-3883-53C0-6BA23DF44115}"/>
              </a:ext>
            </a:extLst>
          </p:cNvPr>
          <p:cNvSpPr>
            <a:spLocks noGrp="1"/>
          </p:cNvSpPr>
          <p:nvPr>
            <p:ph type="title"/>
          </p:nvPr>
        </p:nvSpPr>
        <p:spPr/>
        <p:txBody>
          <a:bodyPr/>
          <a:lstStyle/>
          <a:p>
            <a:r>
              <a:rPr lang="en-US" b="1" dirty="0">
                <a:latin typeface="+mn-lt"/>
              </a:rPr>
              <a:t>Welcome to Math</a:t>
            </a:r>
          </a:p>
        </p:txBody>
      </p:sp>
      <p:sp>
        <p:nvSpPr>
          <p:cNvPr id="3" name="Content Placeholder 2">
            <a:extLst>
              <a:ext uri="{FF2B5EF4-FFF2-40B4-BE49-F238E27FC236}">
                <a16:creationId xmlns:a16="http://schemas.microsoft.com/office/drawing/2014/main" id="{4744F98D-D5D2-922B-A73E-C70084DB8321}"/>
              </a:ext>
            </a:extLst>
          </p:cNvPr>
          <p:cNvSpPr>
            <a:spLocks noGrp="1"/>
          </p:cNvSpPr>
          <p:nvPr>
            <p:ph idx="1"/>
          </p:nvPr>
        </p:nvSpPr>
        <p:spPr>
          <a:xfrm>
            <a:off x="838200" y="1567542"/>
            <a:ext cx="10515600" cy="4711959"/>
          </a:xfrm>
        </p:spPr>
        <p:txBody>
          <a:bodyPr>
            <a:normAutofit fontScale="92500" lnSpcReduction="10000"/>
          </a:bodyPr>
          <a:lstStyle/>
          <a:p>
            <a:r>
              <a:rPr lang="en-US" sz="3600" b="1" dirty="0"/>
              <a:t>On your white boards, write what you had for dinner last night.</a:t>
            </a:r>
          </a:p>
          <a:p>
            <a:pPr lvl="2"/>
            <a:r>
              <a:rPr lang="en-US" sz="2800" b="1" dirty="0"/>
              <a:t>What kind of food did you eat?</a:t>
            </a:r>
          </a:p>
          <a:p>
            <a:pPr lvl="2"/>
            <a:r>
              <a:rPr lang="en-US" sz="2800" b="1" dirty="0"/>
              <a:t>Who had the “best” dinner?</a:t>
            </a:r>
          </a:p>
          <a:p>
            <a:pPr lvl="2"/>
            <a:r>
              <a:rPr lang="en-US" sz="2800" b="1" dirty="0"/>
              <a:t>Who had the weirdest dinner in your opinion?</a:t>
            </a:r>
          </a:p>
          <a:p>
            <a:pPr lvl="2"/>
            <a:r>
              <a:rPr lang="en-US" sz="2800" b="1" dirty="0"/>
              <a:t>What did we just learn?</a:t>
            </a:r>
            <a:endParaRPr lang="en-US" sz="3600" b="1" dirty="0"/>
          </a:p>
          <a:p>
            <a:r>
              <a:rPr lang="en-US" sz="3600" b="1" dirty="0"/>
              <a:t>Then in the bottom corner, write how many people you ate with at dinner last night.</a:t>
            </a:r>
          </a:p>
          <a:p>
            <a:pPr lvl="2"/>
            <a:r>
              <a:rPr lang="en-US" sz="2800" b="1" dirty="0"/>
              <a:t>About how many is the average dinner size?</a:t>
            </a:r>
          </a:p>
          <a:p>
            <a:pPr lvl="2"/>
            <a:r>
              <a:rPr lang="en-US" sz="2800" b="1" dirty="0"/>
              <a:t>How might we summarize these data?</a:t>
            </a:r>
          </a:p>
          <a:p>
            <a:pPr marL="914400" lvl="2" indent="0" algn="ctr">
              <a:buNone/>
            </a:pPr>
            <a:r>
              <a:rPr lang="en-US" sz="3900" b="1" dirty="0"/>
              <a:t>WHY DO THIS?</a:t>
            </a:r>
          </a:p>
        </p:txBody>
      </p:sp>
    </p:spTree>
    <p:extLst>
      <p:ext uri="{BB962C8B-B14F-4D97-AF65-F5344CB8AC3E}">
        <p14:creationId xmlns:p14="http://schemas.microsoft.com/office/powerpoint/2010/main" val="347005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311E8-5893-9399-E233-FCF5DF9C389D}"/>
              </a:ext>
            </a:extLst>
          </p:cNvPr>
          <p:cNvSpPr>
            <a:spLocks noGrp="1"/>
          </p:cNvSpPr>
          <p:nvPr>
            <p:ph type="title"/>
          </p:nvPr>
        </p:nvSpPr>
        <p:spPr/>
        <p:txBody>
          <a:bodyPr/>
          <a:lstStyle/>
          <a:p>
            <a:r>
              <a:rPr lang="en-US" b="1" dirty="0">
                <a:latin typeface="+mn-lt"/>
              </a:rPr>
              <a:t>1. We start with a school or district vision of effective instruction</a:t>
            </a:r>
          </a:p>
        </p:txBody>
      </p:sp>
      <p:sp>
        <p:nvSpPr>
          <p:cNvPr id="3" name="Content Placeholder 2">
            <a:extLst>
              <a:ext uri="{FF2B5EF4-FFF2-40B4-BE49-F238E27FC236}">
                <a16:creationId xmlns:a16="http://schemas.microsoft.com/office/drawing/2014/main" id="{61AC6E9D-81C6-1D24-1D94-C94FEB9BDAD2}"/>
              </a:ext>
            </a:extLst>
          </p:cNvPr>
          <p:cNvSpPr>
            <a:spLocks noGrp="1"/>
          </p:cNvSpPr>
          <p:nvPr>
            <p:ph idx="1"/>
          </p:nvPr>
        </p:nvSpPr>
        <p:spPr/>
        <p:txBody>
          <a:bodyPr>
            <a:normAutofit/>
          </a:bodyPr>
          <a:lstStyle/>
          <a:p>
            <a:r>
              <a:rPr lang="en-US" sz="4000" b="1" dirty="0"/>
              <a:t>We incorporate the NCTM Mathematics Teaching Practices</a:t>
            </a:r>
          </a:p>
          <a:p>
            <a:r>
              <a:rPr lang="en-US" sz="4000" b="1" dirty="0"/>
              <a:t>We define quality</a:t>
            </a:r>
          </a:p>
          <a:p>
            <a:r>
              <a:rPr lang="en-US" sz="4000" b="1" dirty="0"/>
              <a:t>We include what teachers should NOT be doing</a:t>
            </a:r>
          </a:p>
          <a:p>
            <a:r>
              <a:rPr lang="en-US" sz="4000" b="1" dirty="0"/>
              <a:t>We use the vision for hiring, supervision, coaching and </a:t>
            </a:r>
            <a:r>
              <a:rPr lang="en-US" sz="4000" b="1" dirty="0" err="1"/>
              <a:t>evalution</a:t>
            </a:r>
            <a:r>
              <a:rPr lang="en-US" sz="4000" b="1" dirty="0"/>
              <a:t>.</a:t>
            </a:r>
          </a:p>
        </p:txBody>
      </p:sp>
    </p:spTree>
    <p:extLst>
      <p:ext uri="{BB962C8B-B14F-4D97-AF65-F5344CB8AC3E}">
        <p14:creationId xmlns:p14="http://schemas.microsoft.com/office/powerpoint/2010/main" val="2708187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5C60-502E-45F0-9B6F-5D3B65518CE7}"/>
              </a:ext>
            </a:extLst>
          </p:cNvPr>
          <p:cNvSpPr>
            <a:spLocks noGrp="1"/>
          </p:cNvSpPr>
          <p:nvPr>
            <p:ph type="title"/>
          </p:nvPr>
        </p:nvSpPr>
        <p:spPr/>
        <p:txBody>
          <a:bodyPr/>
          <a:lstStyle/>
          <a:p>
            <a:r>
              <a:rPr lang="en-US" b="1" dirty="0">
                <a:latin typeface="+mn-lt"/>
              </a:rPr>
              <a:t>2. We outlaw (and shame) worksheet abuse, mad-minute, math sprints </a:t>
            </a:r>
          </a:p>
        </p:txBody>
      </p:sp>
      <p:sp>
        <p:nvSpPr>
          <p:cNvPr id="3" name="Content Placeholder 2">
            <a:extLst>
              <a:ext uri="{FF2B5EF4-FFF2-40B4-BE49-F238E27FC236}">
                <a16:creationId xmlns:a16="http://schemas.microsoft.com/office/drawing/2014/main" id="{6EE84A26-3C71-4E46-952C-EB7FEE0286B8}"/>
              </a:ext>
            </a:extLst>
          </p:cNvPr>
          <p:cNvSpPr>
            <a:spLocks noGrp="1"/>
          </p:cNvSpPr>
          <p:nvPr>
            <p:ph idx="1"/>
          </p:nvPr>
        </p:nvSpPr>
        <p:spPr>
          <a:xfrm>
            <a:off x="838200" y="1825625"/>
            <a:ext cx="10896600" cy="4351338"/>
          </a:xfrm>
        </p:spPr>
        <p:txBody>
          <a:bodyPr>
            <a:normAutofit lnSpcReduction="10000"/>
          </a:bodyPr>
          <a:lstStyle/>
          <a:p>
            <a:pPr marL="0" indent="0">
              <a:buNone/>
            </a:pPr>
            <a:r>
              <a:rPr lang="en-US" sz="3600" b="1" dirty="0"/>
              <a:t>Just read Jo </a:t>
            </a:r>
            <a:r>
              <a:rPr lang="en-US" sz="3600" b="1" dirty="0" err="1"/>
              <a:t>Boaler’s</a:t>
            </a:r>
            <a:r>
              <a:rPr lang="en-US" sz="3600" b="1" dirty="0"/>
              <a:t> </a:t>
            </a:r>
            <a:r>
              <a:rPr lang="en-US" sz="3600" b="1" dirty="0" err="1"/>
              <a:t>YouCubed</a:t>
            </a:r>
            <a:r>
              <a:rPr lang="en-US" sz="3600" b="1" dirty="0"/>
              <a:t> “Fluency Without Fear.”</a:t>
            </a:r>
          </a:p>
          <a:p>
            <a:pPr marL="0" indent="0">
              <a:buNone/>
            </a:pPr>
            <a:endParaRPr lang="en-US" sz="3600" b="1" dirty="0"/>
          </a:p>
          <a:p>
            <a:pPr marL="0" indent="0">
              <a:buNone/>
            </a:pPr>
            <a:r>
              <a:rPr lang="en-US" sz="3600" b="1" dirty="0"/>
              <a:t>Just look at the damage done when the focus is exclusively on speed and right answers.</a:t>
            </a:r>
          </a:p>
          <a:p>
            <a:pPr marL="0" indent="0">
              <a:buNone/>
            </a:pPr>
            <a:endParaRPr lang="en-US" sz="3600" b="1" dirty="0"/>
          </a:p>
          <a:p>
            <a:pPr marL="0" indent="0">
              <a:buNone/>
            </a:pPr>
            <a:r>
              <a:rPr lang="en-US" sz="3600" b="1" dirty="0"/>
              <a:t>Just look at how much time is wasted teaching with no feedback beyond right </a:t>
            </a:r>
            <a:r>
              <a:rPr lang="en-US" sz="3600" b="1" dirty="0" err="1"/>
              <a:t>right</a:t>
            </a:r>
            <a:r>
              <a:rPr lang="en-US" sz="3600" b="1" dirty="0"/>
              <a:t> wrong right wrong right.</a:t>
            </a:r>
            <a:br>
              <a:rPr lang="en-US" sz="3600" b="1" dirty="0"/>
            </a:br>
            <a:endParaRPr lang="en-US" sz="3600" b="1" dirty="0"/>
          </a:p>
        </p:txBody>
      </p:sp>
    </p:spTree>
    <p:extLst>
      <p:ext uri="{BB962C8B-B14F-4D97-AF65-F5344CB8AC3E}">
        <p14:creationId xmlns:p14="http://schemas.microsoft.com/office/powerpoint/2010/main" val="372072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6C5C-9B2E-436C-8EB6-2F2146357EA6}"/>
              </a:ext>
            </a:extLst>
          </p:cNvPr>
          <p:cNvSpPr>
            <a:spLocks noGrp="1"/>
          </p:cNvSpPr>
          <p:nvPr>
            <p:ph type="title"/>
          </p:nvPr>
        </p:nvSpPr>
        <p:spPr/>
        <p:txBody>
          <a:bodyPr/>
          <a:lstStyle/>
          <a:p>
            <a:r>
              <a:rPr lang="en-US" b="1" dirty="0">
                <a:latin typeface="+mn-lt"/>
              </a:rPr>
              <a:t>Effective, equity-minded teachers:</a:t>
            </a:r>
          </a:p>
        </p:txBody>
      </p:sp>
      <p:sp>
        <p:nvSpPr>
          <p:cNvPr id="3" name="Content Placeholder 2">
            <a:extLst>
              <a:ext uri="{FF2B5EF4-FFF2-40B4-BE49-F238E27FC236}">
                <a16:creationId xmlns:a16="http://schemas.microsoft.com/office/drawing/2014/main" id="{90BDDD77-7CC3-44F4-911F-2896B525E580}"/>
              </a:ext>
            </a:extLst>
          </p:cNvPr>
          <p:cNvSpPr>
            <a:spLocks noGrp="1"/>
          </p:cNvSpPr>
          <p:nvPr>
            <p:ph idx="1"/>
          </p:nvPr>
        </p:nvSpPr>
        <p:spPr>
          <a:xfrm>
            <a:off x="838200" y="1581150"/>
            <a:ext cx="10515600" cy="4652963"/>
          </a:xfrm>
        </p:spPr>
        <p:txBody>
          <a:bodyPr>
            <a:normAutofit/>
          </a:bodyPr>
          <a:lstStyle/>
          <a:p>
            <a:r>
              <a:rPr lang="en-US" sz="3600" b="1" dirty="0"/>
              <a:t>Widely distribute “Fluency without Fear” and make it school and district policy.</a:t>
            </a:r>
          </a:p>
          <a:p>
            <a:r>
              <a:rPr lang="en-US" sz="3600" b="1" dirty="0"/>
              <a:t>Shame teachers who ignore the policy.</a:t>
            </a:r>
          </a:p>
          <a:p>
            <a:r>
              <a:rPr lang="en-US" sz="3600" b="1" dirty="0"/>
              <a:t>Model more effective forms of practice that provide feedback, limit exercises to 4 at a time, focus on alternative approaches, multiple representations and student explanations.</a:t>
            </a:r>
          </a:p>
        </p:txBody>
      </p:sp>
    </p:spTree>
    <p:extLst>
      <p:ext uri="{BB962C8B-B14F-4D97-AF65-F5344CB8AC3E}">
        <p14:creationId xmlns:p14="http://schemas.microsoft.com/office/powerpoint/2010/main" val="362765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5C60-502E-45F0-9B6F-5D3B65518CE7}"/>
              </a:ext>
            </a:extLst>
          </p:cNvPr>
          <p:cNvSpPr>
            <a:spLocks noGrp="1"/>
          </p:cNvSpPr>
          <p:nvPr>
            <p:ph type="title"/>
          </p:nvPr>
        </p:nvSpPr>
        <p:spPr/>
        <p:txBody>
          <a:bodyPr/>
          <a:lstStyle/>
          <a:p>
            <a:r>
              <a:rPr lang="en-US" b="1" dirty="0">
                <a:latin typeface="+mn-lt"/>
              </a:rPr>
              <a:t>3. We are adamant that 58 minutes/day for math is the absolute minimum.</a:t>
            </a:r>
          </a:p>
        </p:txBody>
      </p:sp>
      <p:sp>
        <p:nvSpPr>
          <p:cNvPr id="3" name="Content Placeholder 2">
            <a:extLst>
              <a:ext uri="{FF2B5EF4-FFF2-40B4-BE49-F238E27FC236}">
                <a16:creationId xmlns:a16="http://schemas.microsoft.com/office/drawing/2014/main" id="{6EE84A26-3C71-4E46-952C-EB7FEE0286B8}"/>
              </a:ext>
            </a:extLst>
          </p:cNvPr>
          <p:cNvSpPr>
            <a:spLocks noGrp="1"/>
          </p:cNvSpPr>
          <p:nvPr>
            <p:ph idx="1"/>
          </p:nvPr>
        </p:nvSpPr>
        <p:spPr/>
        <p:txBody>
          <a:bodyPr>
            <a:normAutofit lnSpcReduction="10000"/>
          </a:bodyPr>
          <a:lstStyle/>
          <a:p>
            <a:r>
              <a:rPr lang="en-US" sz="3600" b="1" dirty="0"/>
              <a:t>Watch me:      kids in rows    47 minute period</a:t>
            </a:r>
          </a:p>
          <a:p>
            <a:r>
              <a:rPr lang="en-US" sz="3600" b="1" dirty="0"/>
              <a:t>I rush.  I get shrill.  I watch the clock.  I cut corners.  I fail to be responsive to students.</a:t>
            </a:r>
          </a:p>
          <a:p>
            <a:endParaRPr lang="en-US" sz="3600" b="1" dirty="0"/>
          </a:p>
          <a:p>
            <a:r>
              <a:rPr lang="en-US" sz="3600" b="1" dirty="0"/>
              <a:t>Then watch me:   kids in groups of 3 or 4   60 minutes</a:t>
            </a:r>
          </a:p>
          <a:p>
            <a:r>
              <a:rPr lang="en-US" sz="3600" b="1" dirty="0"/>
              <a:t>All the difference in the world – time for cumulative review or number talk, time for an exit ticket, time to think, time to use lesson chunks.</a:t>
            </a:r>
          </a:p>
        </p:txBody>
      </p:sp>
    </p:spTree>
    <p:extLst>
      <p:ext uri="{BB962C8B-B14F-4D97-AF65-F5344CB8AC3E}">
        <p14:creationId xmlns:p14="http://schemas.microsoft.com/office/powerpoint/2010/main" val="229884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6C5C-9B2E-436C-8EB6-2F2146357EA6}"/>
              </a:ext>
            </a:extLst>
          </p:cNvPr>
          <p:cNvSpPr>
            <a:spLocks noGrp="1"/>
          </p:cNvSpPr>
          <p:nvPr>
            <p:ph type="title"/>
          </p:nvPr>
        </p:nvSpPr>
        <p:spPr/>
        <p:txBody>
          <a:bodyPr/>
          <a:lstStyle/>
          <a:p>
            <a:r>
              <a:rPr lang="en-US" b="1" dirty="0">
                <a:latin typeface="+mn-lt"/>
              </a:rPr>
              <a:t>Effective, equity-minded teachers:</a:t>
            </a:r>
          </a:p>
        </p:txBody>
      </p:sp>
      <p:sp>
        <p:nvSpPr>
          <p:cNvPr id="3" name="Content Placeholder 2">
            <a:extLst>
              <a:ext uri="{FF2B5EF4-FFF2-40B4-BE49-F238E27FC236}">
                <a16:creationId xmlns:a16="http://schemas.microsoft.com/office/drawing/2014/main" id="{90BDDD77-7CC3-44F4-911F-2896B525E580}"/>
              </a:ext>
            </a:extLst>
          </p:cNvPr>
          <p:cNvSpPr>
            <a:spLocks noGrp="1"/>
          </p:cNvSpPr>
          <p:nvPr>
            <p:ph idx="1"/>
          </p:nvPr>
        </p:nvSpPr>
        <p:spPr/>
        <p:txBody>
          <a:bodyPr>
            <a:normAutofit fontScale="92500" lnSpcReduction="20000"/>
          </a:bodyPr>
          <a:lstStyle/>
          <a:p>
            <a:pPr marL="0" indent="0">
              <a:buNone/>
            </a:pPr>
            <a:r>
              <a:rPr lang="en-US" sz="3600" b="1" dirty="0"/>
              <a:t>When asked:</a:t>
            </a:r>
          </a:p>
          <a:p>
            <a:pPr marL="457200" lvl="1" indent="0">
              <a:buNone/>
            </a:pPr>
            <a:r>
              <a:rPr lang="en-US" sz="3200" b="1" dirty="0"/>
              <a:t>“Why aren’t our math scores higher?”</a:t>
            </a:r>
          </a:p>
          <a:p>
            <a:pPr marL="457200" lvl="1" indent="0">
              <a:buNone/>
            </a:pPr>
            <a:r>
              <a:rPr lang="en-US" sz="3200" b="1" dirty="0"/>
              <a:t>“Why are do many students more being more successful?”</a:t>
            </a:r>
          </a:p>
          <a:p>
            <a:pPr marL="0" indent="0">
              <a:buNone/>
            </a:pPr>
            <a:r>
              <a:rPr lang="en-US" sz="3600" b="1" dirty="0"/>
              <a:t>Non-compliant leaders respond:</a:t>
            </a:r>
          </a:p>
          <a:p>
            <a:pPr marL="0" indent="0">
              <a:buNone/>
            </a:pPr>
            <a:endParaRPr lang="en-US" sz="3600" b="1" dirty="0"/>
          </a:p>
          <a:p>
            <a:pPr marL="0" indent="0">
              <a:buNone/>
            </a:pPr>
            <a:r>
              <a:rPr lang="en-US" sz="4800" b="1" dirty="0"/>
              <a:t>“Simple. Our kids and teachers are cheated by anything less than 60 minutes given the district/state curriculum.”</a:t>
            </a:r>
          </a:p>
          <a:p>
            <a:pPr marL="0" indent="0">
              <a:buNone/>
            </a:pPr>
            <a:r>
              <a:rPr lang="en-US" sz="3900" b="1" dirty="0"/>
              <a:t>And then we compromise at 58.</a:t>
            </a:r>
          </a:p>
        </p:txBody>
      </p:sp>
    </p:spTree>
    <p:extLst>
      <p:ext uri="{BB962C8B-B14F-4D97-AF65-F5344CB8AC3E}">
        <p14:creationId xmlns:p14="http://schemas.microsoft.com/office/powerpoint/2010/main" val="213664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5C60-502E-45F0-9B6F-5D3B65518CE7}"/>
              </a:ext>
            </a:extLst>
          </p:cNvPr>
          <p:cNvSpPr>
            <a:spLocks noGrp="1"/>
          </p:cNvSpPr>
          <p:nvPr>
            <p:ph type="title"/>
          </p:nvPr>
        </p:nvSpPr>
        <p:spPr/>
        <p:txBody>
          <a:bodyPr/>
          <a:lstStyle/>
          <a:p>
            <a:r>
              <a:rPr lang="en-US" b="1" dirty="0">
                <a:latin typeface="+mn-lt"/>
              </a:rPr>
              <a:t>4. We build a system of second chances</a:t>
            </a:r>
          </a:p>
        </p:txBody>
      </p:sp>
      <p:sp>
        <p:nvSpPr>
          <p:cNvPr id="3" name="Content Placeholder 2">
            <a:extLst>
              <a:ext uri="{FF2B5EF4-FFF2-40B4-BE49-F238E27FC236}">
                <a16:creationId xmlns:a16="http://schemas.microsoft.com/office/drawing/2014/main" id="{6EE84A26-3C71-4E46-952C-EB7FEE0286B8}"/>
              </a:ext>
            </a:extLst>
          </p:cNvPr>
          <p:cNvSpPr>
            <a:spLocks noGrp="1"/>
          </p:cNvSpPr>
          <p:nvPr>
            <p:ph idx="1"/>
          </p:nvPr>
        </p:nvSpPr>
        <p:spPr/>
        <p:txBody>
          <a:bodyPr/>
          <a:lstStyle/>
          <a:p>
            <a:pPr marL="0" indent="0">
              <a:buNone/>
            </a:pPr>
            <a:endParaRPr lang="en-US" dirty="0"/>
          </a:p>
          <a:p>
            <a:pPr marL="0" indent="0">
              <a:buNone/>
            </a:pPr>
            <a:r>
              <a:rPr lang="en-US" sz="3600" b="1" dirty="0"/>
              <a:t>Why are we so driven by one chance tests?</a:t>
            </a:r>
          </a:p>
          <a:p>
            <a:pPr marL="0" indent="0">
              <a:buNone/>
            </a:pPr>
            <a:endParaRPr lang="en-US" sz="3600" b="1" dirty="0"/>
          </a:p>
          <a:p>
            <a:pPr marL="0" indent="0">
              <a:buNone/>
            </a:pPr>
            <a:r>
              <a:rPr lang="en-US" sz="3600" b="1" dirty="0"/>
              <a:t>Why aren’t their widespread retesting policies for all students for every unit assessment?</a:t>
            </a:r>
          </a:p>
        </p:txBody>
      </p:sp>
    </p:spTree>
    <p:extLst>
      <p:ext uri="{BB962C8B-B14F-4D97-AF65-F5344CB8AC3E}">
        <p14:creationId xmlns:p14="http://schemas.microsoft.com/office/powerpoint/2010/main" val="1854277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6C5C-9B2E-436C-8EB6-2F2146357EA6}"/>
              </a:ext>
            </a:extLst>
          </p:cNvPr>
          <p:cNvSpPr>
            <a:spLocks noGrp="1"/>
          </p:cNvSpPr>
          <p:nvPr>
            <p:ph type="title"/>
          </p:nvPr>
        </p:nvSpPr>
        <p:spPr/>
        <p:txBody>
          <a:bodyPr/>
          <a:lstStyle/>
          <a:p>
            <a:r>
              <a:rPr lang="en-US" b="1" dirty="0">
                <a:latin typeface="+mn-lt"/>
              </a:rPr>
              <a:t>Effective, equity-minded teachers:</a:t>
            </a:r>
          </a:p>
        </p:txBody>
      </p:sp>
      <p:sp>
        <p:nvSpPr>
          <p:cNvPr id="3" name="Content Placeholder 2">
            <a:extLst>
              <a:ext uri="{FF2B5EF4-FFF2-40B4-BE49-F238E27FC236}">
                <a16:creationId xmlns:a16="http://schemas.microsoft.com/office/drawing/2014/main" id="{90BDDD77-7CC3-44F4-911F-2896B525E580}"/>
              </a:ext>
            </a:extLst>
          </p:cNvPr>
          <p:cNvSpPr>
            <a:spLocks noGrp="1"/>
          </p:cNvSpPr>
          <p:nvPr>
            <p:ph idx="1"/>
          </p:nvPr>
        </p:nvSpPr>
        <p:spPr/>
        <p:txBody>
          <a:bodyPr>
            <a:normAutofit/>
          </a:bodyPr>
          <a:lstStyle/>
          <a:p>
            <a:pPr marL="0" indent="0">
              <a:buNone/>
            </a:pPr>
            <a:r>
              <a:rPr lang="en-US" sz="3600" b="1" dirty="0"/>
              <a:t>Create systems of Form A and cloned Form B for every unit assessment and mandate that every student has a chance (on his or her own time) to retake every assessment within 10 school days.</a:t>
            </a:r>
          </a:p>
          <a:p>
            <a:pPr marL="0" indent="0">
              <a:buNone/>
            </a:pPr>
            <a:endParaRPr lang="en-US" sz="3600" b="1" dirty="0"/>
          </a:p>
          <a:p>
            <a:pPr marL="0" indent="0">
              <a:buNone/>
            </a:pPr>
            <a:r>
              <a:rPr lang="en-US" sz="3600" b="1" dirty="0"/>
              <a:t>Start with one elementary school, one middle school and one high school!!</a:t>
            </a:r>
          </a:p>
        </p:txBody>
      </p:sp>
    </p:spTree>
    <p:extLst>
      <p:ext uri="{BB962C8B-B14F-4D97-AF65-F5344CB8AC3E}">
        <p14:creationId xmlns:p14="http://schemas.microsoft.com/office/powerpoint/2010/main" val="3770279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5C60-502E-45F0-9B6F-5D3B65518CE7}"/>
              </a:ext>
            </a:extLst>
          </p:cNvPr>
          <p:cNvSpPr>
            <a:spLocks noGrp="1"/>
          </p:cNvSpPr>
          <p:nvPr>
            <p:ph type="title"/>
          </p:nvPr>
        </p:nvSpPr>
        <p:spPr/>
        <p:txBody>
          <a:bodyPr/>
          <a:lstStyle/>
          <a:p>
            <a:r>
              <a:rPr lang="en-US" b="1" dirty="0">
                <a:latin typeface="+mn-lt"/>
              </a:rPr>
              <a:t>5. We shift homework from busy work to formative assessment</a:t>
            </a:r>
          </a:p>
        </p:txBody>
      </p:sp>
      <p:sp>
        <p:nvSpPr>
          <p:cNvPr id="3" name="Content Placeholder 2">
            <a:extLst>
              <a:ext uri="{FF2B5EF4-FFF2-40B4-BE49-F238E27FC236}">
                <a16:creationId xmlns:a16="http://schemas.microsoft.com/office/drawing/2014/main" id="{6EE84A26-3C71-4E46-952C-EB7FEE0286B8}"/>
              </a:ext>
            </a:extLst>
          </p:cNvPr>
          <p:cNvSpPr>
            <a:spLocks noGrp="1"/>
          </p:cNvSpPr>
          <p:nvPr>
            <p:ph idx="1"/>
          </p:nvPr>
        </p:nvSpPr>
        <p:spPr>
          <a:xfrm>
            <a:off x="838200" y="1825625"/>
            <a:ext cx="10515600" cy="4870450"/>
          </a:xfrm>
        </p:spPr>
        <p:txBody>
          <a:bodyPr>
            <a:normAutofit fontScale="92500" lnSpcReduction="10000"/>
          </a:bodyPr>
          <a:lstStyle/>
          <a:p>
            <a:pPr marL="0" indent="0">
              <a:buNone/>
            </a:pPr>
            <a:r>
              <a:rPr lang="en-US" sz="3200" b="1" dirty="0"/>
              <a:t>There is little that wastes more time in students’ lives, in class and at home, than assigning, completing and reviewing math homework.</a:t>
            </a:r>
          </a:p>
          <a:p>
            <a:r>
              <a:rPr lang="en-US" sz="2400" b="1" dirty="0"/>
              <a:t>We spend precious minutes assigning homework and expecting our student to copy the assignment down.</a:t>
            </a:r>
          </a:p>
          <a:p>
            <a:r>
              <a:rPr lang="en-US" sz="2400" b="1" dirty="0"/>
              <a:t>We expect students to spend between 30 and 45 minutes each school night except Friday doing homework, usually regurgitating procedures and mimicking from notes and text.</a:t>
            </a:r>
          </a:p>
          <a:p>
            <a:r>
              <a:rPr lang="en-US" sz="2400" b="1" dirty="0"/>
              <a:t>We spend somewhere between 10 and 20 minutes “going over the homework” in class.</a:t>
            </a:r>
          </a:p>
          <a:p>
            <a:r>
              <a:rPr lang="en-US" sz="2000" b="1" dirty="0"/>
              <a:t>A typical assignment:</a:t>
            </a:r>
          </a:p>
          <a:p>
            <a:pPr marL="0" indent="0">
              <a:lnSpc>
                <a:spcPct val="100000"/>
              </a:lnSpc>
              <a:spcBef>
                <a:spcPts val="0"/>
              </a:spcBef>
              <a:buNone/>
            </a:pPr>
            <a:r>
              <a:rPr lang="en-US" sz="2000" b="1" dirty="0"/>
              <a:t>		   </a:t>
            </a:r>
            <a:r>
              <a:rPr lang="en-US" sz="2000" b="1" u="sng" dirty="0"/>
              <a:t>247</a:t>
            </a:r>
            <a:r>
              <a:rPr lang="en-US" sz="2000" b="1" dirty="0"/>
              <a:t>                 </a:t>
            </a:r>
            <a:r>
              <a:rPr lang="en-US" sz="2000" b="1" u="sng" dirty="0"/>
              <a:t>243</a:t>
            </a:r>
            <a:r>
              <a:rPr lang="en-US" sz="2000" b="1" dirty="0"/>
              <a:t>              </a:t>
            </a:r>
            <a:r>
              <a:rPr lang="en-US" sz="2000" b="1" u="sng" dirty="0"/>
              <a:t>239</a:t>
            </a:r>
          </a:p>
          <a:p>
            <a:pPr marL="0" indent="0">
              <a:lnSpc>
                <a:spcPct val="120000"/>
              </a:lnSpc>
              <a:spcBef>
                <a:spcPts val="0"/>
              </a:spcBef>
              <a:buNone/>
            </a:pPr>
            <a:r>
              <a:rPr lang="en-US" sz="2000" b="1" dirty="0"/>
              <a:t>	          1-19 odd      2-20 even    32, 34, 38</a:t>
            </a:r>
          </a:p>
          <a:p>
            <a:pPr marL="0" indent="0">
              <a:buNone/>
            </a:pPr>
            <a:r>
              <a:rPr lang="en-US" sz="2000" b="1" dirty="0"/>
              <a:t>     All for what real value?</a:t>
            </a:r>
          </a:p>
          <a:p>
            <a:pPr marL="0" indent="0">
              <a:buNone/>
            </a:pPr>
            <a:endParaRPr lang="en-US" sz="2000" b="1" dirty="0"/>
          </a:p>
          <a:p>
            <a:pPr marL="0" indent="0">
              <a:buNone/>
            </a:pPr>
            <a:endParaRPr lang="en-US" dirty="0"/>
          </a:p>
        </p:txBody>
      </p:sp>
    </p:spTree>
    <p:extLst>
      <p:ext uri="{BB962C8B-B14F-4D97-AF65-F5344CB8AC3E}">
        <p14:creationId xmlns:p14="http://schemas.microsoft.com/office/powerpoint/2010/main" val="79642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 heart of the homework matter:</a:t>
            </a:r>
          </a:p>
        </p:txBody>
      </p:sp>
      <p:sp>
        <p:nvSpPr>
          <p:cNvPr id="3" name="Content Placeholder 2"/>
          <p:cNvSpPr>
            <a:spLocks noGrp="1"/>
          </p:cNvSpPr>
          <p:nvPr>
            <p:ph idx="1"/>
          </p:nvPr>
        </p:nvSpPr>
        <p:spPr>
          <a:xfrm>
            <a:off x="838200" y="1438835"/>
            <a:ext cx="10515600" cy="4738128"/>
          </a:xfrm>
        </p:spPr>
        <p:txBody>
          <a:bodyPr>
            <a:noAutofit/>
          </a:bodyPr>
          <a:lstStyle/>
          <a:p>
            <a:pPr marL="0" indent="0">
              <a:buNone/>
            </a:pPr>
            <a:r>
              <a:rPr lang="en-US" sz="4000" b="1" dirty="0"/>
              <a:t>If the point of homework is to see if students “get it,” then 5 practice problems is enough.</a:t>
            </a:r>
          </a:p>
          <a:p>
            <a:pPr marL="0" indent="0">
              <a:buNone/>
            </a:pPr>
            <a:r>
              <a:rPr lang="en-US" sz="4000" b="1" dirty="0"/>
              <a:t>If kids get it after 5 problems, and you ask them to do another 35, you’re just being mean.</a:t>
            </a:r>
          </a:p>
          <a:p>
            <a:pPr marL="0" indent="0">
              <a:buNone/>
            </a:pPr>
            <a:r>
              <a:rPr lang="en-US" sz="4000" b="1" dirty="0"/>
              <a:t>And if kids don’t get it after 5 problems, and you ask them to do another 35, you’re really being mean.</a:t>
            </a:r>
          </a:p>
          <a:p>
            <a:pPr marL="0" indent="0">
              <a:buNone/>
            </a:pPr>
            <a:r>
              <a:rPr lang="en-US" sz="4000" b="1" dirty="0"/>
              <a:t>		</a:t>
            </a:r>
            <a:r>
              <a:rPr lang="en-US" sz="3600" b="1" dirty="0"/>
              <a:t>	       - Matt </a:t>
            </a:r>
            <a:r>
              <a:rPr lang="en-US" sz="3600" b="1" dirty="0" err="1"/>
              <a:t>Cwalina</a:t>
            </a:r>
            <a:r>
              <a:rPr lang="en-US" sz="3600" b="1" dirty="0"/>
              <a:t>, Discovery Education</a:t>
            </a:r>
          </a:p>
        </p:txBody>
      </p:sp>
    </p:spTree>
    <p:extLst>
      <p:ext uri="{BB962C8B-B14F-4D97-AF65-F5344CB8AC3E}">
        <p14:creationId xmlns:p14="http://schemas.microsoft.com/office/powerpoint/2010/main" val="348802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6C5C-9B2E-436C-8EB6-2F2146357EA6}"/>
              </a:ext>
            </a:extLst>
          </p:cNvPr>
          <p:cNvSpPr>
            <a:spLocks noGrp="1"/>
          </p:cNvSpPr>
          <p:nvPr>
            <p:ph type="title"/>
          </p:nvPr>
        </p:nvSpPr>
        <p:spPr/>
        <p:txBody>
          <a:bodyPr/>
          <a:lstStyle/>
          <a:p>
            <a:r>
              <a:rPr lang="en-US" b="1" dirty="0">
                <a:latin typeface="+mn-lt"/>
              </a:rPr>
              <a:t>Effective, equity-minded teachers advocate for sensible 2-4-2 HW</a:t>
            </a:r>
          </a:p>
        </p:txBody>
      </p:sp>
      <p:sp>
        <p:nvSpPr>
          <p:cNvPr id="3" name="Content Placeholder 2">
            <a:extLst>
              <a:ext uri="{FF2B5EF4-FFF2-40B4-BE49-F238E27FC236}">
                <a16:creationId xmlns:a16="http://schemas.microsoft.com/office/drawing/2014/main" id="{90BDDD77-7CC3-44F4-911F-2896B525E580}"/>
              </a:ext>
            </a:extLst>
          </p:cNvPr>
          <p:cNvSpPr>
            <a:spLocks noGrp="1"/>
          </p:cNvSpPr>
          <p:nvPr>
            <p:ph idx="1"/>
          </p:nvPr>
        </p:nvSpPr>
        <p:spPr>
          <a:xfrm>
            <a:off x="838200" y="1828800"/>
            <a:ext cx="10515600" cy="5029200"/>
          </a:xfrm>
        </p:spPr>
        <p:txBody>
          <a:bodyPr>
            <a:normAutofit fontScale="85000" lnSpcReduction="20000"/>
          </a:bodyPr>
          <a:lstStyle/>
          <a:p>
            <a:pPr lvl="0"/>
            <a:r>
              <a:rPr lang="en-US" b="1" dirty="0"/>
              <a:t>2 problems on the new skill (which is usually enough to determine understanding and avoids such much practice of mistakes that it is hard to unlearn them);</a:t>
            </a:r>
          </a:p>
          <a:p>
            <a:pPr lvl="0"/>
            <a:r>
              <a:rPr lang="en-US" b="1" dirty="0"/>
              <a:t>4 cumulative review problems roughly drawn from the day before, the week before, last month and perhaps a diagnostic readiness check for the next lesson - all of which honor distributive practice; and</a:t>
            </a:r>
          </a:p>
          <a:p>
            <a:pPr lvl="0"/>
            <a:r>
              <a:rPr lang="en-US" b="1" dirty="0"/>
              <a:t>2 problems that require showing work or explanation and support problem solving and reasoning and justification.</a:t>
            </a:r>
          </a:p>
          <a:p>
            <a:endParaRPr lang="en-US" b="1" dirty="0"/>
          </a:p>
          <a:p>
            <a:r>
              <a:rPr lang="en-US" b="1" dirty="0"/>
              <a:t>After beginning mathematics the next day, teachers can easily post the answers to these 8 exercises or problems on the white board and provide students with 5 minutes to review their work in pairs or triads with particular attention to the last two problems.  Classroom policy can then be that correct work for any problems that are still causing trouble can be easily displayed with a document camera and discussed before homework is collected, only to be recorded as completed.</a:t>
            </a:r>
          </a:p>
          <a:p>
            <a:pPr marL="0" indent="0">
              <a:buNone/>
            </a:pPr>
            <a:endParaRPr lang="en-US" dirty="0"/>
          </a:p>
        </p:txBody>
      </p:sp>
    </p:spTree>
    <p:extLst>
      <p:ext uri="{BB962C8B-B14F-4D97-AF65-F5344CB8AC3E}">
        <p14:creationId xmlns:p14="http://schemas.microsoft.com/office/powerpoint/2010/main" val="130817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B75F-E34D-8802-72F5-88D818527047}"/>
              </a:ext>
            </a:extLst>
          </p:cNvPr>
          <p:cNvSpPr>
            <a:spLocks noGrp="1"/>
          </p:cNvSpPr>
          <p:nvPr>
            <p:ph type="title"/>
          </p:nvPr>
        </p:nvSpPr>
        <p:spPr/>
        <p:txBody>
          <a:bodyPr/>
          <a:lstStyle/>
          <a:p>
            <a:r>
              <a:rPr lang="en-US" b="1" dirty="0">
                <a:latin typeface="+mn-lt"/>
              </a:rPr>
              <a:t>The benefits:</a:t>
            </a:r>
          </a:p>
        </p:txBody>
      </p:sp>
      <p:sp>
        <p:nvSpPr>
          <p:cNvPr id="3" name="Content Placeholder 2">
            <a:extLst>
              <a:ext uri="{FF2B5EF4-FFF2-40B4-BE49-F238E27FC236}">
                <a16:creationId xmlns:a16="http://schemas.microsoft.com/office/drawing/2014/main" id="{5C8AC904-A31A-439D-3664-031072F5EE9C}"/>
              </a:ext>
            </a:extLst>
          </p:cNvPr>
          <p:cNvSpPr>
            <a:spLocks noGrp="1"/>
          </p:cNvSpPr>
          <p:nvPr>
            <p:ph idx="1"/>
          </p:nvPr>
        </p:nvSpPr>
        <p:spPr/>
        <p:txBody>
          <a:bodyPr>
            <a:normAutofit/>
          </a:bodyPr>
          <a:lstStyle/>
          <a:p>
            <a:r>
              <a:rPr lang="en-US" sz="3600" b="1" dirty="0"/>
              <a:t>Everyone has access</a:t>
            </a:r>
          </a:p>
          <a:p>
            <a:r>
              <a:rPr lang="en-US" sz="3600" b="1" dirty="0"/>
              <a:t>Low floor, higher ceiling</a:t>
            </a:r>
          </a:p>
          <a:p>
            <a:r>
              <a:rPr lang="en-US" sz="3600" b="1" dirty="0"/>
              <a:t>Linking math to a real context</a:t>
            </a:r>
          </a:p>
          <a:p>
            <a:r>
              <a:rPr lang="en-US" sz="3600" b="1" dirty="0"/>
              <a:t>From two minutes to 5 minutes or more</a:t>
            </a:r>
          </a:p>
          <a:p>
            <a:r>
              <a:rPr lang="en-US" sz="3600" b="1" dirty="0"/>
              <a:t>SEL</a:t>
            </a:r>
          </a:p>
          <a:p>
            <a:r>
              <a:rPr lang="en-US" sz="3600" b="1" dirty="0"/>
              <a:t>Learning about your classmates and about diversity</a:t>
            </a:r>
          </a:p>
          <a:p>
            <a:r>
              <a:rPr lang="en-US" sz="3600" b="1" dirty="0"/>
              <a:t>Data</a:t>
            </a:r>
          </a:p>
        </p:txBody>
      </p:sp>
    </p:spTree>
    <p:extLst>
      <p:ext uri="{BB962C8B-B14F-4D97-AF65-F5344CB8AC3E}">
        <p14:creationId xmlns:p14="http://schemas.microsoft.com/office/powerpoint/2010/main" val="801090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5C60-502E-45F0-9B6F-5D3B65518CE7}"/>
              </a:ext>
            </a:extLst>
          </p:cNvPr>
          <p:cNvSpPr>
            <a:spLocks noGrp="1"/>
          </p:cNvSpPr>
          <p:nvPr>
            <p:ph type="title"/>
          </p:nvPr>
        </p:nvSpPr>
        <p:spPr/>
        <p:txBody>
          <a:bodyPr/>
          <a:lstStyle/>
          <a:p>
            <a:r>
              <a:rPr lang="en-US" b="1" dirty="0">
                <a:latin typeface="+mn-lt"/>
              </a:rPr>
              <a:t>6. We recognize technology as a right and an essential learning tool</a:t>
            </a:r>
          </a:p>
        </p:txBody>
      </p:sp>
      <p:sp>
        <p:nvSpPr>
          <p:cNvPr id="3" name="Content Placeholder 2">
            <a:extLst>
              <a:ext uri="{FF2B5EF4-FFF2-40B4-BE49-F238E27FC236}">
                <a16:creationId xmlns:a16="http://schemas.microsoft.com/office/drawing/2014/main" id="{6EE84A26-3C71-4E46-952C-EB7FEE0286B8}"/>
              </a:ext>
            </a:extLst>
          </p:cNvPr>
          <p:cNvSpPr>
            <a:spLocks noGrp="1"/>
          </p:cNvSpPr>
          <p:nvPr>
            <p:ph idx="1"/>
          </p:nvPr>
        </p:nvSpPr>
        <p:spPr/>
        <p:txBody>
          <a:bodyPr>
            <a:normAutofit/>
          </a:bodyPr>
          <a:lstStyle/>
          <a:p>
            <a:r>
              <a:rPr lang="en-US" sz="4000" b="1" dirty="0"/>
              <a:t>The lack of access, the inequity, the unfairness and the variations from classroom to classroom when it comes to technology is a scar on all of us – and we know it.</a:t>
            </a:r>
          </a:p>
          <a:p>
            <a:r>
              <a:rPr lang="en-US" sz="4000" b="1" dirty="0"/>
              <a:t>Technology is a great place to explore access, or lack of access, and its often highly inequitable distribution.</a:t>
            </a:r>
          </a:p>
          <a:p>
            <a:pPr marL="0" indent="0">
              <a:buNone/>
            </a:pPr>
            <a:endParaRPr lang="en-US" sz="4000" b="1" dirty="0"/>
          </a:p>
        </p:txBody>
      </p:sp>
    </p:spTree>
    <p:extLst>
      <p:ext uri="{BB962C8B-B14F-4D97-AF65-F5344CB8AC3E}">
        <p14:creationId xmlns:p14="http://schemas.microsoft.com/office/powerpoint/2010/main" val="389488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6C5C-9B2E-436C-8EB6-2F2146357EA6}"/>
              </a:ext>
            </a:extLst>
          </p:cNvPr>
          <p:cNvSpPr>
            <a:spLocks noGrp="1"/>
          </p:cNvSpPr>
          <p:nvPr>
            <p:ph type="title"/>
          </p:nvPr>
        </p:nvSpPr>
        <p:spPr>
          <a:xfrm>
            <a:off x="838200" y="365125"/>
            <a:ext cx="10515600" cy="1325563"/>
          </a:xfrm>
        </p:spPr>
        <p:txBody>
          <a:bodyPr/>
          <a:lstStyle/>
          <a:p>
            <a:r>
              <a:rPr lang="en-US" b="1" dirty="0">
                <a:latin typeface="+mn-lt"/>
              </a:rPr>
              <a:t>Effective, equity-minded teachers:</a:t>
            </a:r>
          </a:p>
        </p:txBody>
      </p:sp>
      <p:sp>
        <p:nvSpPr>
          <p:cNvPr id="3" name="Content Placeholder 2">
            <a:extLst>
              <a:ext uri="{FF2B5EF4-FFF2-40B4-BE49-F238E27FC236}">
                <a16:creationId xmlns:a16="http://schemas.microsoft.com/office/drawing/2014/main" id="{90BDDD77-7CC3-44F4-911F-2896B525E580}"/>
              </a:ext>
            </a:extLst>
          </p:cNvPr>
          <p:cNvSpPr>
            <a:spLocks noGrp="1"/>
          </p:cNvSpPr>
          <p:nvPr>
            <p:ph idx="1"/>
          </p:nvPr>
        </p:nvSpPr>
        <p:spPr/>
        <p:txBody>
          <a:bodyPr>
            <a:normAutofit/>
          </a:bodyPr>
          <a:lstStyle/>
          <a:p>
            <a:pPr marL="0" indent="0">
              <a:buNone/>
            </a:pPr>
            <a:r>
              <a:rPr lang="en-US" sz="3200" b="1" dirty="0"/>
              <a:t>Take SMP #5 seriously:  </a:t>
            </a:r>
            <a:r>
              <a:rPr lang="en-US" dirty="0">
                <a:latin typeface="Aharoni" panose="020B0604020202020204" pitchFamily="2" charset="-79"/>
                <a:cs typeface="Aharoni" panose="020B0604020202020204" pitchFamily="2" charset="-79"/>
              </a:rPr>
              <a:t>Use appropriate tools strategically.</a:t>
            </a:r>
            <a:endParaRPr lang="en-US" sz="3200" b="1" dirty="0">
              <a:latin typeface="Aharoni" panose="020B0604020202020204" pitchFamily="2" charset="-79"/>
              <a:cs typeface="Aharoni" panose="020B0604020202020204" pitchFamily="2" charset="-79"/>
            </a:endParaRPr>
          </a:p>
          <a:p>
            <a:r>
              <a:rPr lang="en-US" sz="3200" b="1" dirty="0"/>
              <a:t>Notes and slides on an accessible site for students</a:t>
            </a:r>
          </a:p>
          <a:p>
            <a:r>
              <a:rPr lang="en-US" sz="3200" b="1" dirty="0"/>
              <a:t>Computer delivered assessments</a:t>
            </a:r>
          </a:p>
          <a:p>
            <a:r>
              <a:rPr lang="en-US" sz="3200" b="1" dirty="0"/>
              <a:t>Cell phones</a:t>
            </a:r>
          </a:p>
          <a:p>
            <a:r>
              <a:rPr lang="en-US" sz="3200" b="1" dirty="0"/>
              <a:t>Three-act lessons</a:t>
            </a:r>
          </a:p>
          <a:p>
            <a:r>
              <a:rPr lang="en-US" sz="3200" b="1" dirty="0"/>
              <a:t>Programs like Illustrative Math and Desmos</a:t>
            </a:r>
          </a:p>
        </p:txBody>
      </p:sp>
    </p:spTree>
    <p:extLst>
      <p:ext uri="{BB962C8B-B14F-4D97-AF65-F5344CB8AC3E}">
        <p14:creationId xmlns:p14="http://schemas.microsoft.com/office/powerpoint/2010/main" val="3514759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45BB8-9F44-40E9-B31E-00903A65A91C}"/>
              </a:ext>
            </a:extLst>
          </p:cNvPr>
          <p:cNvSpPr>
            <a:spLocks noGrp="1"/>
          </p:cNvSpPr>
          <p:nvPr>
            <p:ph type="title"/>
          </p:nvPr>
        </p:nvSpPr>
        <p:spPr/>
        <p:txBody>
          <a:bodyPr/>
          <a:lstStyle/>
          <a:p>
            <a:r>
              <a:rPr lang="en-US" b="1" dirty="0">
                <a:latin typeface="+mn-lt"/>
              </a:rPr>
              <a:t>7. We demand a focus on real Professional Development</a:t>
            </a:r>
          </a:p>
        </p:txBody>
      </p:sp>
      <p:sp>
        <p:nvSpPr>
          <p:cNvPr id="3" name="Content Placeholder 2">
            <a:extLst>
              <a:ext uri="{FF2B5EF4-FFF2-40B4-BE49-F238E27FC236}">
                <a16:creationId xmlns:a16="http://schemas.microsoft.com/office/drawing/2014/main" id="{E0EFEC31-8FF1-4B69-81C8-E846BF470DA6}"/>
              </a:ext>
            </a:extLst>
          </p:cNvPr>
          <p:cNvSpPr>
            <a:spLocks noGrp="1"/>
          </p:cNvSpPr>
          <p:nvPr>
            <p:ph idx="1"/>
          </p:nvPr>
        </p:nvSpPr>
        <p:spPr/>
        <p:txBody>
          <a:bodyPr>
            <a:normAutofit lnSpcReduction="10000"/>
          </a:bodyPr>
          <a:lstStyle/>
          <a:p>
            <a:pPr marL="0" indent="0">
              <a:buNone/>
            </a:pPr>
            <a:r>
              <a:rPr lang="en-US" sz="3600" b="1" dirty="0"/>
              <a:t>Common sense, research-affirmed PD practices that :</a:t>
            </a:r>
          </a:p>
          <a:p>
            <a:r>
              <a:rPr lang="en-US" sz="3600" b="1" dirty="0"/>
              <a:t>help us envision the shifts</a:t>
            </a:r>
          </a:p>
          <a:p>
            <a:r>
              <a:rPr lang="en-US" sz="3600" b="1" dirty="0"/>
              <a:t>address beliefs and mindsets</a:t>
            </a:r>
          </a:p>
          <a:p>
            <a:r>
              <a:rPr lang="en-US" sz="3600" b="1" dirty="0"/>
              <a:t>link opportunities for practice and feedback</a:t>
            </a:r>
          </a:p>
          <a:p>
            <a:r>
              <a:rPr lang="en-US" sz="3600" b="1" dirty="0"/>
              <a:t>involve collaborative work</a:t>
            </a:r>
          </a:p>
          <a:p>
            <a:pPr marL="0" indent="0">
              <a:buNone/>
            </a:pPr>
            <a:r>
              <a:rPr lang="en-US" sz="3600" b="1" u="sng" dirty="0"/>
              <a:t>As opposed to after-school, one-shot, fragmented, not relevant to real needs, imposed PD that rarely focuses on teaching and learning.</a:t>
            </a:r>
          </a:p>
          <a:p>
            <a:pPr marL="0" indent="0">
              <a:buNone/>
            </a:pPr>
            <a:endParaRPr lang="en-US" b="1" dirty="0"/>
          </a:p>
        </p:txBody>
      </p:sp>
    </p:spTree>
    <p:extLst>
      <p:ext uri="{BB962C8B-B14F-4D97-AF65-F5344CB8AC3E}">
        <p14:creationId xmlns:p14="http://schemas.microsoft.com/office/powerpoint/2010/main" val="574110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DFD7-615B-4D34-8362-EB805EB7448E}"/>
              </a:ext>
            </a:extLst>
          </p:cNvPr>
          <p:cNvSpPr>
            <a:spLocks noGrp="1"/>
          </p:cNvSpPr>
          <p:nvPr>
            <p:ph type="title"/>
          </p:nvPr>
        </p:nvSpPr>
        <p:spPr/>
        <p:txBody>
          <a:bodyPr>
            <a:normAutofit fontScale="90000"/>
          </a:bodyPr>
          <a:lstStyle/>
          <a:p>
            <a:r>
              <a:rPr lang="en-US" b="1" dirty="0">
                <a:latin typeface="+mn-lt"/>
              </a:rPr>
              <a:t>Effective, equity-minded teachers don’t accept professional isolation, they insist upon collegial visits with respectful debriefs</a:t>
            </a:r>
          </a:p>
        </p:txBody>
      </p:sp>
      <p:sp>
        <p:nvSpPr>
          <p:cNvPr id="3" name="Content Placeholder 2">
            <a:extLst>
              <a:ext uri="{FF2B5EF4-FFF2-40B4-BE49-F238E27FC236}">
                <a16:creationId xmlns:a16="http://schemas.microsoft.com/office/drawing/2014/main" id="{D4949DB5-E6BC-4947-B269-C8A41BE666BD}"/>
              </a:ext>
            </a:extLst>
          </p:cNvPr>
          <p:cNvSpPr>
            <a:spLocks noGrp="1"/>
          </p:cNvSpPr>
          <p:nvPr>
            <p:ph idx="1"/>
          </p:nvPr>
        </p:nvSpPr>
        <p:spPr/>
        <p:txBody>
          <a:bodyPr>
            <a:normAutofit fontScale="92500" lnSpcReduction="10000"/>
          </a:bodyPr>
          <a:lstStyle/>
          <a:p>
            <a:r>
              <a:rPr lang="en-US" b="1" dirty="0"/>
              <a:t>The answers to nearly all of our challenges reside to one degree or another within our schools.</a:t>
            </a:r>
          </a:p>
          <a:p>
            <a:r>
              <a:rPr lang="en-US" b="1" dirty="0"/>
              <a:t>No one knows all and no one is perfect – we’re teachers – but someone knows and does things that we don’t.</a:t>
            </a:r>
          </a:p>
          <a:p>
            <a:r>
              <a:rPr lang="en-US" b="1" dirty="0"/>
              <a:t>Why do we act as though there were dragon-infested moats around our </a:t>
            </a:r>
            <a:r>
              <a:rPr lang="en-US" b="1" dirty="0" err="1"/>
              <a:t>classooms</a:t>
            </a:r>
            <a:r>
              <a:rPr lang="en-US" b="1" dirty="0"/>
              <a:t>?</a:t>
            </a:r>
          </a:p>
          <a:p>
            <a:r>
              <a:rPr lang="en-US" b="1" dirty="0"/>
              <a:t>The best schools I know have a system of at least one collegial classroom visit every other week.</a:t>
            </a:r>
          </a:p>
          <a:p>
            <a:r>
              <a:rPr lang="en-US" b="1" dirty="0"/>
              <a:t>Prep periods, test periods with coverage, substitute enabled, during specials – don’t tell me you go non-stop from 8 to 3 M-F.</a:t>
            </a:r>
          </a:p>
          <a:p>
            <a:r>
              <a:rPr lang="en-US" b="1" dirty="0"/>
              <a:t>Followed up ASAP with a truly collegial and professional discussion…</a:t>
            </a:r>
          </a:p>
        </p:txBody>
      </p:sp>
      <p:sp>
        <p:nvSpPr>
          <p:cNvPr id="4" name="Slide Number Placeholder 3">
            <a:extLst>
              <a:ext uri="{FF2B5EF4-FFF2-40B4-BE49-F238E27FC236}">
                <a16:creationId xmlns:a16="http://schemas.microsoft.com/office/drawing/2014/main" id="{A4D99381-7523-4652-9AC9-46115010208A}"/>
              </a:ext>
            </a:extLst>
          </p:cNvPr>
          <p:cNvSpPr>
            <a:spLocks noGrp="1"/>
          </p:cNvSpPr>
          <p:nvPr>
            <p:ph type="sldNum" sz="quarter" idx="12"/>
          </p:nvPr>
        </p:nvSpPr>
        <p:spPr/>
        <p:txBody>
          <a:bodyPr/>
          <a:lstStyle/>
          <a:p>
            <a:fld id="{CF093F1B-1C87-4C1F-A799-9210A4077902}" type="slidenum">
              <a:rPr lang="en-US" smtClean="0"/>
              <a:t>33</a:t>
            </a:fld>
            <a:endParaRPr lang="en-US"/>
          </a:p>
        </p:txBody>
      </p:sp>
    </p:spTree>
    <p:extLst>
      <p:ext uri="{BB962C8B-B14F-4D97-AF65-F5344CB8AC3E}">
        <p14:creationId xmlns:p14="http://schemas.microsoft.com/office/powerpoint/2010/main" val="206217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F93F-341F-4879-8563-D1D485010437}"/>
              </a:ext>
            </a:extLst>
          </p:cNvPr>
          <p:cNvSpPr>
            <a:spLocks noGrp="1"/>
          </p:cNvSpPr>
          <p:nvPr>
            <p:ph type="title"/>
          </p:nvPr>
        </p:nvSpPr>
        <p:spPr/>
        <p:txBody>
          <a:bodyPr/>
          <a:lstStyle/>
          <a:p>
            <a:r>
              <a:rPr lang="en-US" b="1" dirty="0">
                <a:latin typeface="+mn-lt"/>
              </a:rPr>
              <a:t>I have visited your math class earlier today.</a:t>
            </a:r>
          </a:p>
        </p:txBody>
      </p:sp>
      <p:sp>
        <p:nvSpPr>
          <p:cNvPr id="3" name="Content Placeholder 2">
            <a:extLst>
              <a:ext uri="{FF2B5EF4-FFF2-40B4-BE49-F238E27FC236}">
                <a16:creationId xmlns:a16="http://schemas.microsoft.com/office/drawing/2014/main" id="{71857E6C-C136-4350-8982-CAF2E7757ECA}"/>
              </a:ext>
            </a:extLst>
          </p:cNvPr>
          <p:cNvSpPr>
            <a:spLocks noGrp="1"/>
          </p:cNvSpPr>
          <p:nvPr>
            <p:ph idx="1"/>
          </p:nvPr>
        </p:nvSpPr>
        <p:spPr/>
        <p:txBody>
          <a:bodyPr>
            <a:normAutofit fontScale="92500" lnSpcReduction="10000"/>
          </a:bodyPr>
          <a:lstStyle/>
          <a:p>
            <a:r>
              <a:rPr lang="en-US" sz="3600" b="1" dirty="0"/>
              <a:t>What really impressed me (and why)…was…</a:t>
            </a:r>
          </a:p>
          <a:p>
            <a:endParaRPr lang="en-US" sz="3600" b="1" dirty="0"/>
          </a:p>
          <a:p>
            <a:r>
              <a:rPr lang="en-US" sz="3600" b="1" dirty="0"/>
              <a:t>The questions I have about what you/I did are…      (let’s talk and consider these things you might want to consider)</a:t>
            </a:r>
          </a:p>
          <a:p>
            <a:endParaRPr lang="en-US" sz="3600" b="1" dirty="0"/>
          </a:p>
          <a:p>
            <a:r>
              <a:rPr lang="en-US" sz="3600" b="1" dirty="0"/>
              <a:t>The two things that I will consider doing differently starting tomorrow are…    (BOTH the observer and the one being observed)</a:t>
            </a:r>
          </a:p>
        </p:txBody>
      </p:sp>
      <p:sp>
        <p:nvSpPr>
          <p:cNvPr id="4" name="Slide Number Placeholder 3">
            <a:extLst>
              <a:ext uri="{FF2B5EF4-FFF2-40B4-BE49-F238E27FC236}">
                <a16:creationId xmlns:a16="http://schemas.microsoft.com/office/drawing/2014/main" id="{E6BAE3A3-E42E-4439-8E57-5DA153741410}"/>
              </a:ext>
            </a:extLst>
          </p:cNvPr>
          <p:cNvSpPr>
            <a:spLocks noGrp="1"/>
          </p:cNvSpPr>
          <p:nvPr>
            <p:ph type="sldNum" sz="quarter" idx="12"/>
          </p:nvPr>
        </p:nvSpPr>
        <p:spPr/>
        <p:txBody>
          <a:bodyPr/>
          <a:lstStyle/>
          <a:p>
            <a:fld id="{CF093F1B-1C87-4C1F-A799-9210A4077902}" type="slidenum">
              <a:rPr lang="en-US" smtClean="0"/>
              <a:t>34</a:t>
            </a:fld>
            <a:endParaRPr lang="en-US"/>
          </a:p>
        </p:txBody>
      </p:sp>
    </p:spTree>
    <p:extLst>
      <p:ext uri="{BB962C8B-B14F-4D97-AF65-F5344CB8AC3E}">
        <p14:creationId xmlns:p14="http://schemas.microsoft.com/office/powerpoint/2010/main" val="252004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DFD7-615B-4D34-8362-EB805EB7448E}"/>
              </a:ext>
            </a:extLst>
          </p:cNvPr>
          <p:cNvSpPr>
            <a:spLocks noGrp="1"/>
          </p:cNvSpPr>
          <p:nvPr>
            <p:ph type="title"/>
          </p:nvPr>
        </p:nvSpPr>
        <p:spPr/>
        <p:txBody>
          <a:bodyPr>
            <a:normAutofit fontScale="90000"/>
          </a:bodyPr>
          <a:lstStyle/>
          <a:p>
            <a:r>
              <a:rPr lang="en-US" b="1" dirty="0">
                <a:latin typeface="+mn-lt"/>
              </a:rPr>
              <a:t>Effective, equity-minded teachers subversively expand the use of video, they use videotape</a:t>
            </a:r>
          </a:p>
        </p:txBody>
      </p:sp>
      <p:sp>
        <p:nvSpPr>
          <p:cNvPr id="3" name="Content Placeholder 2">
            <a:extLst>
              <a:ext uri="{FF2B5EF4-FFF2-40B4-BE49-F238E27FC236}">
                <a16:creationId xmlns:a16="http://schemas.microsoft.com/office/drawing/2014/main" id="{D4949DB5-E6BC-4947-B269-C8A41BE666BD}"/>
              </a:ext>
            </a:extLst>
          </p:cNvPr>
          <p:cNvSpPr>
            <a:spLocks noGrp="1"/>
          </p:cNvSpPr>
          <p:nvPr>
            <p:ph idx="1"/>
          </p:nvPr>
        </p:nvSpPr>
        <p:spPr/>
        <p:txBody>
          <a:bodyPr>
            <a:normAutofit fontScale="92500" lnSpcReduction="20000"/>
          </a:bodyPr>
          <a:lstStyle/>
          <a:p>
            <a:r>
              <a:rPr lang="en-US" sz="3200" b="1" dirty="0"/>
              <a:t>Have you ever videotaped yourself teaching?</a:t>
            </a:r>
          </a:p>
          <a:p>
            <a:r>
              <a:rPr lang="en-US" sz="3200" b="1" dirty="0"/>
              <a:t>Have you used video of effective instruction in faculty meetings?</a:t>
            </a:r>
          </a:p>
          <a:p>
            <a:r>
              <a:rPr lang="en-US" sz="3200" b="1" dirty="0"/>
              <a:t>Have you critically reviewed the video by yourself?</a:t>
            </a:r>
          </a:p>
          <a:p>
            <a:r>
              <a:rPr lang="en-US" sz="3200" b="1" dirty="0"/>
              <a:t>Have you done it with others?</a:t>
            </a:r>
          </a:p>
          <a:p>
            <a:r>
              <a:rPr lang="en-US" sz="3200" b="1" dirty="0"/>
              <a:t>Have you considered the power of building a video library of powerful teaching?</a:t>
            </a:r>
          </a:p>
          <a:p>
            <a:r>
              <a:rPr lang="en-US" sz="3200" b="1" dirty="0"/>
              <a:t>Have you considered the difference between an observation and capturing the observation on start-pause-go back video?</a:t>
            </a:r>
          </a:p>
          <a:p>
            <a:pPr marL="0" indent="0" algn="ctr">
              <a:buNone/>
            </a:pPr>
            <a:r>
              <a:rPr lang="en-US" sz="4000" b="1" dirty="0"/>
              <a:t>Why not?</a:t>
            </a:r>
          </a:p>
        </p:txBody>
      </p:sp>
      <p:sp>
        <p:nvSpPr>
          <p:cNvPr id="4" name="Slide Number Placeholder 3">
            <a:extLst>
              <a:ext uri="{FF2B5EF4-FFF2-40B4-BE49-F238E27FC236}">
                <a16:creationId xmlns:a16="http://schemas.microsoft.com/office/drawing/2014/main" id="{0FF08391-E565-4BF9-BC3F-C84DD80E8AB1}"/>
              </a:ext>
            </a:extLst>
          </p:cNvPr>
          <p:cNvSpPr>
            <a:spLocks noGrp="1"/>
          </p:cNvSpPr>
          <p:nvPr>
            <p:ph type="sldNum" sz="quarter" idx="12"/>
          </p:nvPr>
        </p:nvSpPr>
        <p:spPr/>
        <p:txBody>
          <a:bodyPr/>
          <a:lstStyle/>
          <a:p>
            <a:fld id="{CF093F1B-1C87-4C1F-A799-9210A4077902}" type="slidenum">
              <a:rPr lang="en-US" smtClean="0"/>
              <a:t>35</a:t>
            </a:fld>
            <a:endParaRPr lang="en-US"/>
          </a:p>
        </p:txBody>
      </p:sp>
    </p:spTree>
    <p:extLst>
      <p:ext uri="{BB962C8B-B14F-4D97-AF65-F5344CB8AC3E}">
        <p14:creationId xmlns:p14="http://schemas.microsoft.com/office/powerpoint/2010/main" val="382713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F93F-341F-4879-8563-D1D485010437}"/>
              </a:ext>
            </a:extLst>
          </p:cNvPr>
          <p:cNvSpPr>
            <a:spLocks noGrp="1"/>
          </p:cNvSpPr>
          <p:nvPr>
            <p:ph type="title"/>
          </p:nvPr>
        </p:nvSpPr>
        <p:spPr/>
        <p:txBody>
          <a:bodyPr/>
          <a:lstStyle/>
          <a:p>
            <a:r>
              <a:rPr lang="en-US" b="1" dirty="0">
                <a:latin typeface="+mn-lt"/>
              </a:rPr>
              <a:t>For the video we are watching:</a:t>
            </a:r>
          </a:p>
        </p:txBody>
      </p:sp>
      <p:sp>
        <p:nvSpPr>
          <p:cNvPr id="3" name="Content Placeholder 2">
            <a:extLst>
              <a:ext uri="{FF2B5EF4-FFF2-40B4-BE49-F238E27FC236}">
                <a16:creationId xmlns:a16="http://schemas.microsoft.com/office/drawing/2014/main" id="{71857E6C-C136-4350-8982-CAF2E7757ECA}"/>
              </a:ext>
            </a:extLst>
          </p:cNvPr>
          <p:cNvSpPr>
            <a:spLocks noGrp="1"/>
          </p:cNvSpPr>
          <p:nvPr>
            <p:ph idx="1"/>
          </p:nvPr>
        </p:nvSpPr>
        <p:spPr/>
        <p:txBody>
          <a:bodyPr>
            <a:normAutofit lnSpcReduction="10000"/>
          </a:bodyPr>
          <a:lstStyle/>
          <a:p>
            <a:r>
              <a:rPr lang="en-US" sz="3600" b="1" dirty="0"/>
              <a:t>What really impressed me (and why) was…</a:t>
            </a:r>
          </a:p>
          <a:p>
            <a:endParaRPr lang="en-US" sz="3600" b="1" dirty="0"/>
          </a:p>
          <a:p>
            <a:r>
              <a:rPr lang="en-US" sz="3600" b="1" dirty="0"/>
              <a:t>The questions I have about what you did are…      (let’s talk and consider these things you might want to consider)</a:t>
            </a:r>
          </a:p>
          <a:p>
            <a:endParaRPr lang="en-US" sz="3600" b="1" dirty="0"/>
          </a:p>
          <a:p>
            <a:r>
              <a:rPr lang="en-US" sz="3600" b="1" dirty="0"/>
              <a:t>The two things that I will consider doing differently starting tomorrow are…</a:t>
            </a:r>
          </a:p>
        </p:txBody>
      </p:sp>
      <p:sp>
        <p:nvSpPr>
          <p:cNvPr id="4" name="Slide Number Placeholder 3">
            <a:extLst>
              <a:ext uri="{FF2B5EF4-FFF2-40B4-BE49-F238E27FC236}">
                <a16:creationId xmlns:a16="http://schemas.microsoft.com/office/drawing/2014/main" id="{E6BAE3A3-E42E-4439-8E57-5DA153741410}"/>
              </a:ext>
            </a:extLst>
          </p:cNvPr>
          <p:cNvSpPr>
            <a:spLocks noGrp="1"/>
          </p:cNvSpPr>
          <p:nvPr>
            <p:ph type="sldNum" sz="quarter" idx="12"/>
          </p:nvPr>
        </p:nvSpPr>
        <p:spPr/>
        <p:txBody>
          <a:bodyPr/>
          <a:lstStyle/>
          <a:p>
            <a:fld id="{CF093F1B-1C87-4C1F-A799-9210A4077902}" type="slidenum">
              <a:rPr lang="en-US" smtClean="0"/>
              <a:t>36</a:t>
            </a:fld>
            <a:endParaRPr lang="en-US"/>
          </a:p>
        </p:txBody>
      </p:sp>
    </p:spTree>
    <p:extLst>
      <p:ext uri="{BB962C8B-B14F-4D97-AF65-F5344CB8AC3E}">
        <p14:creationId xmlns:p14="http://schemas.microsoft.com/office/powerpoint/2010/main" val="212885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21DD0-D698-4001-9766-67529F0C54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99EDBD-D450-43B6-B794-B4D7C5CEC273}"/>
              </a:ext>
            </a:extLst>
          </p:cNvPr>
          <p:cNvSpPr>
            <a:spLocks noGrp="1"/>
          </p:cNvSpPr>
          <p:nvPr>
            <p:ph idx="1"/>
          </p:nvPr>
        </p:nvSpPr>
        <p:spPr>
          <a:xfrm>
            <a:off x="438149" y="1825625"/>
            <a:ext cx="11210925" cy="4351338"/>
          </a:xfrm>
        </p:spPr>
        <p:txBody>
          <a:bodyPr/>
          <a:lstStyle/>
          <a:p>
            <a:pPr marL="0" indent="0">
              <a:buNone/>
            </a:pPr>
            <a:endParaRPr lang="en-US" dirty="0"/>
          </a:p>
          <a:p>
            <a:pPr marL="0" indent="0">
              <a:buNone/>
            </a:pPr>
            <a:endParaRPr lang="en-US" dirty="0"/>
          </a:p>
          <a:p>
            <a:pPr marL="0" indent="0" algn="ctr">
              <a:buNone/>
            </a:pPr>
            <a:r>
              <a:rPr lang="en-US" sz="6000" b="1" dirty="0"/>
              <a:t>And where does all this leave us?</a:t>
            </a:r>
          </a:p>
        </p:txBody>
      </p:sp>
    </p:spTree>
    <p:extLst>
      <p:ext uri="{BB962C8B-B14F-4D97-AF65-F5344CB8AC3E}">
        <p14:creationId xmlns:p14="http://schemas.microsoft.com/office/powerpoint/2010/main" val="937127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5663-7A28-CF62-207F-4BF62F6C8E2E}"/>
              </a:ext>
            </a:extLst>
          </p:cNvPr>
          <p:cNvSpPr>
            <a:spLocks noGrp="1"/>
          </p:cNvSpPr>
          <p:nvPr>
            <p:ph type="title"/>
          </p:nvPr>
        </p:nvSpPr>
        <p:spPr>
          <a:xfrm>
            <a:off x="616688" y="365126"/>
            <a:ext cx="10737112" cy="1202418"/>
          </a:xfrm>
        </p:spPr>
        <p:txBody>
          <a:bodyPr>
            <a:normAutofit/>
          </a:bodyPr>
          <a:lstStyle/>
          <a:p>
            <a:r>
              <a:rPr lang="en-US" b="1" dirty="0">
                <a:latin typeface="+mn-lt"/>
              </a:rPr>
              <a:t>Here’s what successful schools understand</a:t>
            </a:r>
          </a:p>
        </p:txBody>
      </p:sp>
      <p:sp>
        <p:nvSpPr>
          <p:cNvPr id="3" name="Content Placeholder 2">
            <a:extLst>
              <a:ext uri="{FF2B5EF4-FFF2-40B4-BE49-F238E27FC236}">
                <a16:creationId xmlns:a16="http://schemas.microsoft.com/office/drawing/2014/main" id="{C01443A9-7D30-0BD6-45DE-C4B1CEF568ED}"/>
              </a:ext>
            </a:extLst>
          </p:cNvPr>
          <p:cNvSpPr>
            <a:spLocks noGrp="1"/>
          </p:cNvSpPr>
          <p:nvPr>
            <p:ph idx="1"/>
          </p:nvPr>
        </p:nvSpPr>
        <p:spPr>
          <a:xfrm>
            <a:off x="701749" y="1427584"/>
            <a:ext cx="10652051" cy="4749379"/>
          </a:xfrm>
        </p:spPr>
        <p:txBody>
          <a:bodyPr>
            <a:normAutofit fontScale="92500" lnSpcReduction="20000"/>
          </a:bodyPr>
          <a:lstStyle/>
          <a:p>
            <a:r>
              <a:rPr lang="en-US" sz="3200" b="1" dirty="0"/>
              <a:t>It’s the quality of teaching that matters most – every lesson, every day</a:t>
            </a:r>
          </a:p>
          <a:p>
            <a:r>
              <a:rPr lang="en-US" sz="3200" b="1" dirty="0"/>
              <a:t>Kids forget and this expected forgetting must be intentionally addressed</a:t>
            </a:r>
          </a:p>
          <a:p>
            <a:r>
              <a:rPr lang="en-US" sz="3200" b="1" dirty="0"/>
              <a:t>Kid’s learn, visualize and process math differently so that deliberate, planned differentiation is non-negotiable</a:t>
            </a:r>
          </a:p>
          <a:p>
            <a:r>
              <a:rPr lang="en-US" sz="3200" b="1" dirty="0"/>
              <a:t>Our questions and their discourse are far more impactful than our telling and showing</a:t>
            </a:r>
          </a:p>
          <a:p>
            <a:r>
              <a:rPr lang="en-US" sz="3200" b="1" dirty="0"/>
              <a:t>Context matters and drill and kill KILLS</a:t>
            </a:r>
          </a:p>
          <a:p>
            <a:r>
              <a:rPr lang="en-US" sz="3200" b="1" dirty="0"/>
              <a:t>Every lesson must include aligned formative assessment that is then used to reteach and/or target instruction</a:t>
            </a:r>
          </a:p>
          <a:p>
            <a:r>
              <a:rPr lang="en-US" sz="3200" b="1" dirty="0"/>
              <a:t>Teachers cannot do it alone or without quality support</a:t>
            </a:r>
          </a:p>
          <a:p>
            <a:pPr marL="0" indent="0">
              <a:buNone/>
            </a:pPr>
            <a:endParaRPr lang="en-US" sz="3200" b="1" dirty="0"/>
          </a:p>
        </p:txBody>
      </p:sp>
    </p:spTree>
    <p:extLst>
      <p:ext uri="{BB962C8B-B14F-4D97-AF65-F5344CB8AC3E}">
        <p14:creationId xmlns:p14="http://schemas.microsoft.com/office/powerpoint/2010/main" val="4286650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In my humble, yet passionate, opinion:</a:t>
            </a:r>
          </a:p>
        </p:txBody>
      </p:sp>
      <p:sp>
        <p:nvSpPr>
          <p:cNvPr id="3" name="Content Placeholder 2"/>
          <p:cNvSpPr>
            <a:spLocks noGrp="1"/>
          </p:cNvSpPr>
          <p:nvPr>
            <p:ph idx="1"/>
          </p:nvPr>
        </p:nvSpPr>
        <p:spPr>
          <a:xfrm>
            <a:off x="838200" y="1568450"/>
            <a:ext cx="10515600" cy="4794250"/>
          </a:xfrm>
        </p:spPr>
        <p:txBody>
          <a:bodyPr>
            <a:noAutofit/>
          </a:bodyPr>
          <a:lstStyle/>
          <a:p>
            <a:pPr marL="0" indent="0">
              <a:buNone/>
            </a:pPr>
            <a:r>
              <a:rPr lang="en-US" sz="4000" b="1" dirty="0">
                <a:latin typeface="+mn-lt"/>
              </a:rPr>
              <a:t>Effective, equity-minded teachers adopt the mi</a:t>
            </a:r>
            <a:r>
              <a:rPr lang="en-US" sz="4000" b="1" dirty="0"/>
              <a:t>ndset that they are no longer just cogs in a monolithic, change-only-from-the-top institutions.  Rather, they are integral parts of the shared leadership found in all effective organizations. </a:t>
            </a:r>
          </a:p>
        </p:txBody>
      </p:sp>
    </p:spTree>
    <p:extLst>
      <p:ext uri="{BB962C8B-B14F-4D97-AF65-F5344CB8AC3E}">
        <p14:creationId xmlns:p14="http://schemas.microsoft.com/office/powerpoint/2010/main" val="262633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49D4C-BCA8-C616-46B2-B1BC2CFE338F}"/>
              </a:ext>
            </a:extLst>
          </p:cNvPr>
          <p:cNvSpPr>
            <a:spLocks noGrp="1"/>
          </p:cNvSpPr>
          <p:nvPr>
            <p:ph type="title"/>
          </p:nvPr>
        </p:nvSpPr>
        <p:spPr/>
        <p:txBody>
          <a:bodyPr/>
          <a:lstStyle/>
          <a:p>
            <a:r>
              <a:rPr lang="en-US" b="1" dirty="0">
                <a:latin typeface="+mn-lt"/>
              </a:rPr>
              <a:t>Subtext:</a:t>
            </a:r>
          </a:p>
        </p:txBody>
      </p:sp>
      <p:sp>
        <p:nvSpPr>
          <p:cNvPr id="3" name="Content Placeholder 2">
            <a:extLst>
              <a:ext uri="{FF2B5EF4-FFF2-40B4-BE49-F238E27FC236}">
                <a16:creationId xmlns:a16="http://schemas.microsoft.com/office/drawing/2014/main" id="{7427B3C7-498A-5292-B612-DC970869B115}"/>
              </a:ext>
            </a:extLst>
          </p:cNvPr>
          <p:cNvSpPr>
            <a:spLocks noGrp="1"/>
          </p:cNvSpPr>
          <p:nvPr>
            <p:ph idx="1"/>
          </p:nvPr>
        </p:nvSpPr>
        <p:spPr/>
        <p:txBody>
          <a:bodyPr/>
          <a:lstStyle/>
          <a:p>
            <a:pPr marL="0" indent="0">
              <a:buNone/>
            </a:pPr>
            <a:endParaRPr lang="en-US" dirty="0"/>
          </a:p>
          <a:p>
            <a:pPr marL="0" indent="0" algn="ctr">
              <a:buNone/>
            </a:pPr>
            <a:r>
              <a:rPr lang="en-US" sz="4800" b="1" dirty="0"/>
              <a:t>The time to take action is now!</a:t>
            </a:r>
          </a:p>
          <a:p>
            <a:pPr marL="0" indent="0" algn="ctr">
              <a:buNone/>
            </a:pPr>
            <a:r>
              <a:rPr lang="en-US" sz="4800" b="1" dirty="0"/>
              <a:t>The time to make changes to make things much more mathematically better for our students and for our society is now!</a:t>
            </a:r>
          </a:p>
        </p:txBody>
      </p:sp>
    </p:spTree>
    <p:extLst>
      <p:ext uri="{BB962C8B-B14F-4D97-AF65-F5344CB8AC3E}">
        <p14:creationId xmlns:p14="http://schemas.microsoft.com/office/powerpoint/2010/main" val="125552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AE801-F317-9CA5-B97D-CAF238714E7B}"/>
              </a:ext>
            </a:extLst>
          </p:cNvPr>
          <p:cNvSpPr>
            <a:spLocks noGrp="1"/>
          </p:cNvSpPr>
          <p:nvPr>
            <p:ph type="title"/>
          </p:nvPr>
        </p:nvSpPr>
        <p:spPr>
          <a:xfrm>
            <a:off x="838200" y="365125"/>
            <a:ext cx="10515600" cy="1325563"/>
          </a:xfrm>
        </p:spPr>
        <p:txBody>
          <a:bodyPr/>
          <a:lstStyle/>
          <a:p>
            <a:r>
              <a:rPr lang="en-US" b="1" dirty="0">
                <a:latin typeface="+mn-lt"/>
              </a:rPr>
              <a:t>In summary:</a:t>
            </a:r>
          </a:p>
        </p:txBody>
      </p:sp>
      <p:sp>
        <p:nvSpPr>
          <p:cNvPr id="3" name="Content Placeholder 2">
            <a:extLst>
              <a:ext uri="{FF2B5EF4-FFF2-40B4-BE49-F238E27FC236}">
                <a16:creationId xmlns:a16="http://schemas.microsoft.com/office/drawing/2014/main" id="{011D42B5-0B94-27B8-BC9A-D2CAC9BAFCE8}"/>
              </a:ext>
            </a:extLst>
          </p:cNvPr>
          <p:cNvSpPr>
            <a:spLocks noGrp="1"/>
          </p:cNvSpPr>
          <p:nvPr>
            <p:ph idx="1"/>
          </p:nvPr>
        </p:nvSpPr>
        <p:spPr>
          <a:xfrm>
            <a:off x="712382" y="1586204"/>
            <a:ext cx="10641418" cy="4590759"/>
          </a:xfrm>
        </p:spPr>
        <p:txBody>
          <a:bodyPr>
            <a:normAutofit fontScale="92500" lnSpcReduction="20000"/>
          </a:bodyPr>
          <a:lstStyle/>
          <a:p>
            <a:r>
              <a:rPr lang="en-US" sz="3200" b="1" dirty="0"/>
              <a:t>A shared, written, common vision of high quality teaching and learning of mathematics</a:t>
            </a:r>
          </a:p>
          <a:p>
            <a:r>
              <a:rPr lang="en-US" sz="3200" b="1" dirty="0"/>
              <a:t>60 minutes EVERY day</a:t>
            </a:r>
          </a:p>
          <a:p>
            <a:r>
              <a:rPr lang="en-US" sz="3200" b="1" dirty="0"/>
              <a:t>Principals as instructional leaders</a:t>
            </a:r>
          </a:p>
          <a:p>
            <a:r>
              <a:rPr lang="en-US" sz="3200" b="1" dirty="0"/>
              <a:t>Math (not generic) focused coaching and coaches who add value by co-planning, co-teaching and co-reflecting</a:t>
            </a:r>
          </a:p>
          <a:p>
            <a:r>
              <a:rPr lang="en-US" sz="3200" b="1" dirty="0"/>
              <a:t>A culture of collaboration – we’re all in this together</a:t>
            </a:r>
          </a:p>
          <a:p>
            <a:r>
              <a:rPr lang="en-US" sz="3200" b="1" dirty="0"/>
              <a:t>Special attention to high quality, common, aligned unit assessments</a:t>
            </a:r>
          </a:p>
          <a:p>
            <a:r>
              <a:rPr lang="en-US" sz="3200" b="1" dirty="0"/>
              <a:t>An expectation that this can and must be initiated over the next 12 months</a:t>
            </a:r>
          </a:p>
          <a:p>
            <a:endParaRPr lang="en-US" sz="3200" b="1" dirty="0"/>
          </a:p>
          <a:p>
            <a:pPr marL="0" indent="0">
              <a:buNone/>
            </a:pPr>
            <a:endParaRPr lang="en-US" sz="3200" b="1" dirty="0"/>
          </a:p>
          <a:p>
            <a:pPr marL="0" indent="0">
              <a:buNone/>
            </a:pPr>
            <a:endParaRPr lang="en-US" sz="3200" b="1" dirty="0"/>
          </a:p>
        </p:txBody>
      </p:sp>
    </p:spTree>
    <p:extLst>
      <p:ext uri="{BB962C8B-B14F-4D97-AF65-F5344CB8AC3E}">
        <p14:creationId xmlns:p14="http://schemas.microsoft.com/office/powerpoint/2010/main" val="24562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mn-lt"/>
              </a:rPr>
              <a:t>Revealing my Age</a:t>
            </a:r>
            <a:endParaRPr lang="en-US" dirty="0">
              <a:latin typeface="+mn-lt"/>
            </a:endParaRPr>
          </a:p>
        </p:txBody>
      </p:sp>
      <p:sp>
        <p:nvSpPr>
          <p:cNvPr id="3" name="Content Placeholder 2"/>
          <p:cNvSpPr>
            <a:spLocks noGrp="1"/>
          </p:cNvSpPr>
          <p:nvPr>
            <p:ph idx="1"/>
          </p:nvPr>
        </p:nvSpPr>
        <p:spPr>
          <a:xfrm>
            <a:off x="838200" y="1690688"/>
            <a:ext cx="10515600" cy="4790794"/>
          </a:xfrm>
        </p:spPr>
        <p:txBody>
          <a:bodyPr>
            <a:normAutofit fontScale="92500" lnSpcReduction="10000"/>
          </a:bodyPr>
          <a:lstStyle/>
          <a:p>
            <a:pPr marL="0" indent="0">
              <a:buNone/>
            </a:pPr>
            <a:r>
              <a:rPr lang="en-US" sz="4000" b="1" dirty="0"/>
              <a:t>As Bobby Kennedy said:</a:t>
            </a:r>
          </a:p>
          <a:p>
            <a:pPr marL="0" indent="0">
              <a:buNone/>
            </a:pPr>
            <a:endParaRPr lang="en-US" sz="4000" b="1" dirty="0"/>
          </a:p>
          <a:p>
            <a:pPr marL="0" indent="0">
              <a:buNone/>
            </a:pPr>
            <a:r>
              <a:rPr lang="en-US" sz="4000" b="1" dirty="0"/>
              <a:t>“Some people see </a:t>
            </a:r>
            <a:r>
              <a:rPr lang="en-US" sz="4000" b="1"/>
              <a:t>things as </a:t>
            </a:r>
            <a:r>
              <a:rPr lang="en-US" sz="4000" b="1" dirty="0"/>
              <a:t>they are and ask why; I [and fellow rebels] dream things that never were and ask why not?”</a:t>
            </a:r>
          </a:p>
          <a:p>
            <a:pPr marL="0" indent="0">
              <a:buNone/>
            </a:pPr>
            <a:endParaRPr lang="en-US" sz="4000" b="1" dirty="0"/>
          </a:p>
          <a:p>
            <a:pPr marL="0" indent="0">
              <a:buNone/>
            </a:pPr>
            <a:r>
              <a:rPr lang="en-US" sz="4000" b="1" dirty="0"/>
              <a:t>I ask you:   Why not?</a:t>
            </a:r>
          </a:p>
          <a:p>
            <a:pPr marL="0" indent="0" algn="ctr">
              <a:buNone/>
            </a:pPr>
            <a:r>
              <a:rPr lang="en-US" sz="6000" b="1" dirty="0"/>
              <a:t>Thank you!</a:t>
            </a:r>
          </a:p>
        </p:txBody>
      </p:sp>
    </p:spTree>
    <p:extLst>
      <p:ext uri="{BB962C8B-B14F-4D97-AF65-F5344CB8AC3E}">
        <p14:creationId xmlns:p14="http://schemas.microsoft.com/office/powerpoint/2010/main" val="60473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02F39-481D-4A76-1E9B-9690A9C26A8D}"/>
              </a:ext>
            </a:extLst>
          </p:cNvPr>
          <p:cNvSpPr>
            <a:spLocks noGrp="1"/>
          </p:cNvSpPr>
          <p:nvPr>
            <p:ph type="title"/>
          </p:nvPr>
        </p:nvSpPr>
        <p:spPr/>
        <p:txBody>
          <a:bodyPr/>
          <a:lstStyle/>
          <a:p>
            <a:endParaRPr lang="en-US" b="1" dirty="0">
              <a:latin typeface="+mn-lt"/>
            </a:endParaRPr>
          </a:p>
        </p:txBody>
      </p:sp>
      <p:sp>
        <p:nvSpPr>
          <p:cNvPr id="3" name="Content Placeholder 2">
            <a:extLst>
              <a:ext uri="{FF2B5EF4-FFF2-40B4-BE49-F238E27FC236}">
                <a16:creationId xmlns:a16="http://schemas.microsoft.com/office/drawing/2014/main" id="{3AA9E4F4-0DE1-2A20-F187-027249059544}"/>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400" b="1" dirty="0">
                <a:latin typeface="+mn-lt"/>
              </a:rPr>
              <a:t>Now that our brains are stimulated…</a:t>
            </a:r>
          </a:p>
          <a:p>
            <a:pPr marL="0" indent="0" algn="ctr">
              <a:buNone/>
            </a:pPr>
            <a:r>
              <a:rPr lang="en-US" sz="4400" b="1" dirty="0"/>
              <a:t>Some perspectives.</a:t>
            </a:r>
          </a:p>
          <a:p>
            <a:pPr marL="0" indent="0" algn="ctr">
              <a:buNone/>
            </a:pPr>
            <a:r>
              <a:rPr lang="en-US" sz="4400" b="1" dirty="0"/>
              <a:t>Or take this as my gifts to you.</a:t>
            </a:r>
            <a:endParaRPr lang="en-US" sz="4400" dirty="0"/>
          </a:p>
        </p:txBody>
      </p:sp>
      <p:sp>
        <p:nvSpPr>
          <p:cNvPr id="4" name="Slide Number Placeholder 3">
            <a:extLst>
              <a:ext uri="{FF2B5EF4-FFF2-40B4-BE49-F238E27FC236}">
                <a16:creationId xmlns:a16="http://schemas.microsoft.com/office/drawing/2014/main" id="{8D3BFA81-FFCB-ACD8-1C2D-D9F4DEDC541C}"/>
              </a:ext>
            </a:extLst>
          </p:cNvPr>
          <p:cNvSpPr>
            <a:spLocks noGrp="1"/>
          </p:cNvSpPr>
          <p:nvPr>
            <p:ph type="sldNum" sz="quarter" idx="12"/>
          </p:nvPr>
        </p:nvSpPr>
        <p:spPr/>
        <p:txBody>
          <a:bodyPr/>
          <a:lstStyle/>
          <a:p>
            <a:fld id="{E305BF1E-A933-4853-983E-40FB17BE7053}" type="slidenum">
              <a:rPr lang="en-US" smtClean="0"/>
              <a:t>5</a:t>
            </a:fld>
            <a:endParaRPr lang="en-US"/>
          </a:p>
        </p:txBody>
      </p:sp>
    </p:spTree>
    <p:extLst>
      <p:ext uri="{BB962C8B-B14F-4D97-AF65-F5344CB8AC3E}">
        <p14:creationId xmlns:p14="http://schemas.microsoft.com/office/powerpoint/2010/main" val="2904025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A3DAE-9715-9A7F-7FC1-86BE837DE64A}"/>
              </a:ext>
            </a:extLst>
          </p:cNvPr>
          <p:cNvSpPr>
            <a:spLocks noGrp="1"/>
          </p:cNvSpPr>
          <p:nvPr>
            <p:ph type="title"/>
          </p:nvPr>
        </p:nvSpPr>
        <p:spPr>
          <a:xfrm>
            <a:off x="503853" y="365125"/>
            <a:ext cx="11299371" cy="1197861"/>
          </a:xfrm>
        </p:spPr>
        <p:txBody>
          <a:bodyPr>
            <a:normAutofit fontScale="90000"/>
          </a:bodyPr>
          <a:lstStyle/>
          <a:p>
            <a:r>
              <a:rPr lang="en-US" sz="4900" b="1" dirty="0">
                <a:latin typeface="+mn-lt"/>
              </a:rPr>
              <a:t>1. We must remember that we are preparing them for a world of:</a:t>
            </a:r>
            <a:br>
              <a:rPr lang="en-US" sz="4400" b="1" dirty="0"/>
            </a:br>
            <a:endParaRPr lang="en-US" b="1" dirty="0">
              <a:latin typeface="+mn-lt"/>
            </a:endParaRPr>
          </a:p>
        </p:txBody>
      </p:sp>
      <p:sp>
        <p:nvSpPr>
          <p:cNvPr id="3" name="Content Placeholder 2">
            <a:extLst>
              <a:ext uri="{FF2B5EF4-FFF2-40B4-BE49-F238E27FC236}">
                <a16:creationId xmlns:a16="http://schemas.microsoft.com/office/drawing/2014/main" id="{7EA7D15C-2267-90B8-97F4-83600005CCD9}"/>
              </a:ext>
            </a:extLst>
          </p:cNvPr>
          <p:cNvSpPr>
            <a:spLocks noGrp="1"/>
          </p:cNvSpPr>
          <p:nvPr>
            <p:ph idx="1"/>
          </p:nvPr>
        </p:nvSpPr>
        <p:spPr/>
        <p:txBody>
          <a:bodyPr>
            <a:normAutofit fontScale="85000" lnSpcReduction="20000"/>
          </a:bodyPr>
          <a:lstStyle/>
          <a:p>
            <a:pPr marL="0" indent="0" algn="ctr">
              <a:buNone/>
            </a:pPr>
            <a:r>
              <a:rPr lang="en-US" sz="5400" b="1" dirty="0"/>
              <a:t>Complexity</a:t>
            </a:r>
          </a:p>
          <a:p>
            <a:pPr marL="0" indent="0" algn="ctr">
              <a:buNone/>
            </a:pPr>
            <a:r>
              <a:rPr lang="en-US" sz="5400" b="1" dirty="0"/>
              <a:t>Nuance</a:t>
            </a:r>
          </a:p>
          <a:p>
            <a:pPr marL="0" indent="0" algn="ctr">
              <a:buNone/>
            </a:pPr>
            <a:r>
              <a:rPr lang="en-US" sz="5400" b="1" dirty="0"/>
              <a:t>Ambiguity</a:t>
            </a:r>
          </a:p>
          <a:p>
            <a:pPr marL="0" indent="0" algn="ctr">
              <a:buNone/>
            </a:pPr>
            <a:r>
              <a:rPr lang="en-US" sz="4700" b="1" dirty="0"/>
              <a:t>(Our job is giving them tools to empower them to be effective leaders and difference makers in this world – spoon-feeding procedures that machines do better doesn’t accomplish this.)</a:t>
            </a:r>
          </a:p>
          <a:p>
            <a:pPr marL="0" indent="0" algn="ctr">
              <a:buNone/>
            </a:pPr>
            <a:r>
              <a:rPr lang="en-US" sz="4700" b="1" u="sng" dirty="0"/>
              <a:t>Not thinking is learned behavior</a:t>
            </a:r>
          </a:p>
        </p:txBody>
      </p:sp>
      <p:sp>
        <p:nvSpPr>
          <p:cNvPr id="4" name="Slide Number Placeholder 3">
            <a:extLst>
              <a:ext uri="{FF2B5EF4-FFF2-40B4-BE49-F238E27FC236}">
                <a16:creationId xmlns:a16="http://schemas.microsoft.com/office/drawing/2014/main" id="{1270073B-ECD3-D1EA-F0DF-BED2BB5E5F16}"/>
              </a:ext>
            </a:extLst>
          </p:cNvPr>
          <p:cNvSpPr>
            <a:spLocks noGrp="1"/>
          </p:cNvSpPr>
          <p:nvPr>
            <p:ph type="sldNum" sz="quarter" idx="12"/>
          </p:nvPr>
        </p:nvSpPr>
        <p:spPr/>
        <p:txBody>
          <a:bodyPr/>
          <a:lstStyle/>
          <a:p>
            <a:fld id="{E305BF1E-A933-4853-983E-40FB17BE7053}" type="slidenum">
              <a:rPr lang="en-US" smtClean="0"/>
              <a:t>6</a:t>
            </a:fld>
            <a:endParaRPr lang="en-US"/>
          </a:p>
        </p:txBody>
      </p:sp>
    </p:spTree>
    <p:extLst>
      <p:ext uri="{BB962C8B-B14F-4D97-AF65-F5344CB8AC3E}">
        <p14:creationId xmlns:p14="http://schemas.microsoft.com/office/powerpoint/2010/main" val="348592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06C02-1327-9101-CD83-A4392E833079}"/>
              </a:ext>
            </a:extLst>
          </p:cNvPr>
          <p:cNvSpPr>
            <a:spLocks noGrp="1"/>
          </p:cNvSpPr>
          <p:nvPr>
            <p:ph type="title"/>
          </p:nvPr>
        </p:nvSpPr>
        <p:spPr>
          <a:xfrm>
            <a:off x="457199" y="365125"/>
            <a:ext cx="11355355" cy="1325563"/>
          </a:xfrm>
        </p:spPr>
        <p:txBody>
          <a:bodyPr/>
          <a:lstStyle/>
          <a:p>
            <a:r>
              <a:rPr lang="en-US" b="1" dirty="0">
                <a:latin typeface="+mn-lt"/>
              </a:rPr>
              <a:t>2. In case you don’t think you are indispensable as we move into 2024:</a:t>
            </a:r>
          </a:p>
        </p:txBody>
      </p:sp>
      <p:sp>
        <p:nvSpPr>
          <p:cNvPr id="3" name="Content Placeholder 2">
            <a:extLst>
              <a:ext uri="{FF2B5EF4-FFF2-40B4-BE49-F238E27FC236}">
                <a16:creationId xmlns:a16="http://schemas.microsoft.com/office/drawing/2014/main" id="{EE5124E7-3093-12CA-EC3C-F9BF4B61DA06}"/>
              </a:ext>
            </a:extLst>
          </p:cNvPr>
          <p:cNvSpPr>
            <a:spLocks noGrp="1"/>
          </p:cNvSpPr>
          <p:nvPr>
            <p:ph idx="1"/>
          </p:nvPr>
        </p:nvSpPr>
        <p:spPr>
          <a:xfrm>
            <a:off x="838200" y="1825625"/>
            <a:ext cx="10515600" cy="4667250"/>
          </a:xfrm>
        </p:spPr>
        <p:txBody>
          <a:bodyPr>
            <a:normAutofit/>
          </a:bodyPr>
          <a:lstStyle/>
          <a:p>
            <a:pPr marL="0" indent="0" algn="ctr">
              <a:buNone/>
            </a:pPr>
            <a:r>
              <a:rPr lang="en-US" sz="4400" b="1" dirty="0"/>
              <a:t>Democracy</a:t>
            </a:r>
          </a:p>
          <a:p>
            <a:pPr marL="0" indent="0" algn="ctr">
              <a:buNone/>
            </a:pPr>
            <a:r>
              <a:rPr lang="en-US" sz="4400" b="1" dirty="0"/>
              <a:t>Debate</a:t>
            </a:r>
          </a:p>
          <a:p>
            <a:pPr marL="0" indent="0" algn="ctr">
              <a:buNone/>
            </a:pPr>
            <a:r>
              <a:rPr lang="en-US" sz="4400" b="1" dirty="0"/>
              <a:t>Evidence</a:t>
            </a:r>
          </a:p>
          <a:p>
            <a:pPr marL="0" indent="0" algn="ctr">
              <a:buNone/>
            </a:pPr>
            <a:r>
              <a:rPr lang="en-US" sz="4400" b="1" dirty="0"/>
              <a:t>Data</a:t>
            </a:r>
          </a:p>
          <a:p>
            <a:pPr marL="0" indent="0" algn="ctr">
              <a:buNone/>
            </a:pPr>
            <a:r>
              <a:rPr lang="en-US" sz="4400" b="1" dirty="0"/>
              <a:t>Data Analysis/Quantitative Literacy</a:t>
            </a:r>
            <a:endParaRPr lang="en-US" dirty="0"/>
          </a:p>
          <a:p>
            <a:pPr marL="0" indent="0" algn="ctr">
              <a:buNone/>
            </a:pPr>
            <a:r>
              <a:rPr lang="en-US" b="1" dirty="0"/>
              <a:t>Ergo there is a direct line from data analysis and quantitative literacy to the survival of our democracy</a:t>
            </a:r>
          </a:p>
        </p:txBody>
      </p:sp>
      <p:sp>
        <p:nvSpPr>
          <p:cNvPr id="4" name="Slide Number Placeholder 3">
            <a:extLst>
              <a:ext uri="{FF2B5EF4-FFF2-40B4-BE49-F238E27FC236}">
                <a16:creationId xmlns:a16="http://schemas.microsoft.com/office/drawing/2014/main" id="{ECC5DD22-E29F-5828-D89E-63B52871093C}"/>
              </a:ext>
            </a:extLst>
          </p:cNvPr>
          <p:cNvSpPr>
            <a:spLocks noGrp="1"/>
          </p:cNvSpPr>
          <p:nvPr>
            <p:ph type="sldNum" sz="quarter" idx="12"/>
          </p:nvPr>
        </p:nvSpPr>
        <p:spPr/>
        <p:txBody>
          <a:bodyPr/>
          <a:lstStyle/>
          <a:p>
            <a:fld id="{E305BF1E-A933-4853-983E-40FB17BE7053}" type="slidenum">
              <a:rPr lang="en-US" smtClean="0"/>
              <a:t>7</a:t>
            </a:fld>
            <a:endParaRPr lang="en-US"/>
          </a:p>
        </p:txBody>
      </p:sp>
    </p:spTree>
    <p:extLst>
      <p:ext uri="{BB962C8B-B14F-4D97-AF65-F5344CB8AC3E}">
        <p14:creationId xmlns:p14="http://schemas.microsoft.com/office/powerpoint/2010/main" val="87870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AC18EC-B4B8-AE76-E6A3-E612BD9EB9E9}"/>
              </a:ext>
            </a:extLst>
          </p:cNvPr>
          <p:cNvSpPr>
            <a:spLocks noGrp="1"/>
          </p:cNvSpPr>
          <p:nvPr>
            <p:ph type="title"/>
          </p:nvPr>
        </p:nvSpPr>
        <p:spPr/>
        <p:txBody>
          <a:bodyPr/>
          <a:lstStyle/>
          <a:p>
            <a:r>
              <a:rPr lang="en-US" b="1" dirty="0">
                <a:latin typeface="+mn-lt"/>
              </a:rPr>
              <a:t>3. Mindsets upon which to build:</a:t>
            </a:r>
          </a:p>
        </p:txBody>
      </p:sp>
      <p:sp>
        <p:nvSpPr>
          <p:cNvPr id="6" name="Content Placeholder 5">
            <a:extLst>
              <a:ext uri="{FF2B5EF4-FFF2-40B4-BE49-F238E27FC236}">
                <a16:creationId xmlns:a16="http://schemas.microsoft.com/office/drawing/2014/main" id="{F43F2439-9FA1-4B76-CC21-2755E695E779}"/>
              </a:ext>
            </a:extLst>
          </p:cNvPr>
          <p:cNvSpPr>
            <a:spLocks noGrp="1"/>
          </p:cNvSpPr>
          <p:nvPr>
            <p:ph idx="1"/>
          </p:nvPr>
        </p:nvSpPr>
        <p:spPr/>
        <p:txBody>
          <a:bodyPr>
            <a:normAutofit fontScale="92500" lnSpcReduction="10000"/>
          </a:bodyPr>
          <a:lstStyle/>
          <a:p>
            <a:r>
              <a:rPr lang="en-US" sz="3600" b="1" dirty="0"/>
              <a:t>Making math work for nearly all is very, very hard but must guide our work.</a:t>
            </a:r>
          </a:p>
          <a:p>
            <a:r>
              <a:rPr lang="en-US" sz="3600" b="1" dirty="0"/>
              <a:t>It’s about THEIR learning.</a:t>
            </a:r>
          </a:p>
          <a:p>
            <a:r>
              <a:rPr lang="en-US" sz="3600" b="1" dirty="0"/>
              <a:t>Their learning must include the development of self-confidence, communication skills, agency, collaboration in addition to math.</a:t>
            </a:r>
          </a:p>
          <a:p>
            <a:r>
              <a:rPr lang="en-US" sz="3600" b="1" dirty="0"/>
              <a:t>The world is changing much faster that our math curriculum which is why learning how to learn takes priority over coverage.</a:t>
            </a:r>
          </a:p>
        </p:txBody>
      </p:sp>
      <p:sp>
        <p:nvSpPr>
          <p:cNvPr id="7" name="Slide Number Placeholder 6">
            <a:extLst>
              <a:ext uri="{FF2B5EF4-FFF2-40B4-BE49-F238E27FC236}">
                <a16:creationId xmlns:a16="http://schemas.microsoft.com/office/drawing/2014/main" id="{7DD8716A-641B-21C6-A1F1-B84C164A3B4E}"/>
              </a:ext>
            </a:extLst>
          </p:cNvPr>
          <p:cNvSpPr>
            <a:spLocks noGrp="1"/>
          </p:cNvSpPr>
          <p:nvPr>
            <p:ph type="sldNum" sz="quarter" idx="12"/>
          </p:nvPr>
        </p:nvSpPr>
        <p:spPr/>
        <p:txBody>
          <a:bodyPr/>
          <a:lstStyle/>
          <a:p>
            <a:fld id="{E305BF1E-A933-4853-983E-40FB17BE7053}" type="slidenum">
              <a:rPr lang="en-US" smtClean="0"/>
              <a:t>8</a:t>
            </a:fld>
            <a:endParaRPr lang="en-US"/>
          </a:p>
        </p:txBody>
      </p:sp>
    </p:spTree>
    <p:extLst>
      <p:ext uri="{BB962C8B-B14F-4D97-AF65-F5344CB8AC3E}">
        <p14:creationId xmlns:p14="http://schemas.microsoft.com/office/powerpoint/2010/main" val="256756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AEFC-B54B-44E0-EA64-4EC354A36E8C}"/>
              </a:ext>
            </a:extLst>
          </p:cNvPr>
          <p:cNvSpPr>
            <a:spLocks noGrp="1"/>
          </p:cNvSpPr>
          <p:nvPr>
            <p:ph type="title"/>
          </p:nvPr>
        </p:nvSpPr>
        <p:spPr/>
        <p:txBody>
          <a:bodyPr/>
          <a:lstStyle/>
          <a:p>
            <a:r>
              <a:rPr lang="en-US" b="1" dirty="0">
                <a:latin typeface="+mn-lt"/>
              </a:rPr>
              <a:t>4. And most importantly:</a:t>
            </a:r>
          </a:p>
        </p:txBody>
      </p:sp>
      <p:sp>
        <p:nvSpPr>
          <p:cNvPr id="3" name="Content Placeholder 2">
            <a:extLst>
              <a:ext uri="{FF2B5EF4-FFF2-40B4-BE49-F238E27FC236}">
                <a16:creationId xmlns:a16="http://schemas.microsoft.com/office/drawing/2014/main" id="{2CC3AD04-1355-F718-7387-F9A1F13A8806}"/>
              </a:ext>
            </a:extLst>
          </p:cNvPr>
          <p:cNvSpPr>
            <a:spLocks noGrp="1"/>
          </p:cNvSpPr>
          <p:nvPr>
            <p:ph idx="1"/>
          </p:nvPr>
        </p:nvSpPr>
        <p:spPr/>
        <p:txBody>
          <a:bodyPr/>
          <a:lstStyle/>
          <a:p>
            <a:r>
              <a:rPr lang="en-US" sz="3600" b="1" dirty="0"/>
              <a:t>Several months ago, while reading Street Data, I was called up short with the sentence:  “</a:t>
            </a:r>
            <a:r>
              <a:rPr lang="en-US" sz="3600" b="1" u="sng" dirty="0"/>
              <a:t>Equity work is first and foremost pedagogical</a:t>
            </a:r>
            <a:r>
              <a:rPr lang="en-US" sz="3600" b="1" dirty="0"/>
              <a:t>.”   I’ve not read another word in the book and have been consumed by the implications of this sentence.  </a:t>
            </a:r>
          </a:p>
          <a:p>
            <a:endParaRPr lang="en-US" sz="3600" b="1" dirty="0"/>
          </a:p>
          <a:p>
            <a:r>
              <a:rPr lang="en-US" sz="3600" b="1" dirty="0"/>
              <a:t>This morning we’ll look at some of the implications of this claim.</a:t>
            </a:r>
          </a:p>
          <a:p>
            <a:pPr marL="0" indent="0">
              <a:buNone/>
            </a:pPr>
            <a:endParaRPr lang="en-US" dirty="0"/>
          </a:p>
        </p:txBody>
      </p:sp>
    </p:spTree>
    <p:extLst>
      <p:ext uri="{BB962C8B-B14F-4D97-AF65-F5344CB8AC3E}">
        <p14:creationId xmlns:p14="http://schemas.microsoft.com/office/powerpoint/2010/main" val="4128145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1962</TotalTime>
  <Words>2566</Words>
  <Application>Microsoft Office PowerPoint</Application>
  <PresentationFormat>Widescreen</PresentationFormat>
  <Paragraphs>294</Paragraphs>
  <Slides>41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Aharoni</vt:lpstr>
      <vt:lpstr>Aparajita</vt:lpstr>
      <vt:lpstr>Arial</vt:lpstr>
      <vt:lpstr>Calibri</vt:lpstr>
      <vt:lpstr>Calibri Light</vt:lpstr>
      <vt:lpstr>Symbol</vt:lpstr>
      <vt:lpstr>Times New Roman</vt:lpstr>
      <vt:lpstr>Office Theme</vt:lpstr>
      <vt:lpstr>Strategies and Initiatives for Providing What is Needed to Significantly the Teaching of Learning of K-8 Math</vt:lpstr>
      <vt:lpstr>Welcome to Math</vt:lpstr>
      <vt:lpstr>The benefits:</vt:lpstr>
      <vt:lpstr>Subtext:</vt:lpstr>
      <vt:lpstr>PowerPoint Presentation</vt:lpstr>
      <vt:lpstr>1. We must remember that we are preparing them for a world of: </vt:lpstr>
      <vt:lpstr>2. In case you don’t think you are indispensable as we move into 2024:</vt:lpstr>
      <vt:lpstr>3. Mindsets upon which to build:</vt:lpstr>
      <vt:lpstr>4. And most importantly:</vt:lpstr>
      <vt:lpstr>Yes I’m biased, but intersectionality and a desire to consolidate and focus, takes me to:</vt:lpstr>
      <vt:lpstr>PowerPoint Presentation</vt:lpstr>
      <vt:lpstr>What do you notice?</vt:lpstr>
      <vt:lpstr>What might the question be?</vt:lpstr>
      <vt:lpstr>Will you make it to Omaha? Convince us!</vt:lpstr>
      <vt:lpstr>What made this engaging and empowering?</vt:lpstr>
      <vt:lpstr>More specifically, what we know #1: Elements of Quality or A Teaching Crib Sheet</vt:lpstr>
      <vt:lpstr>What we know #2: 9 Generic Questions that shift the focus from us to them  </vt:lpstr>
      <vt:lpstr>More specifically, what we know #3: </vt:lpstr>
      <vt:lpstr>PowerPoint Presentation</vt:lpstr>
      <vt:lpstr>1. We start with a school or district vision of effective instruction</vt:lpstr>
      <vt:lpstr>2. We outlaw (and shame) worksheet abuse, mad-minute, math sprints </vt:lpstr>
      <vt:lpstr>Effective, equity-minded teachers:</vt:lpstr>
      <vt:lpstr>3. We are adamant that 58 minutes/day for math is the absolute minimum.</vt:lpstr>
      <vt:lpstr>Effective, equity-minded teachers:</vt:lpstr>
      <vt:lpstr>4. We build a system of second chances</vt:lpstr>
      <vt:lpstr>Effective, equity-minded teachers:</vt:lpstr>
      <vt:lpstr>5. We shift homework from busy work to formative assessment</vt:lpstr>
      <vt:lpstr>The heart of the homework matter:</vt:lpstr>
      <vt:lpstr>Effective, equity-minded teachers advocate for sensible 2-4-2 HW</vt:lpstr>
      <vt:lpstr>6. We recognize technology as a right and an essential learning tool</vt:lpstr>
      <vt:lpstr>Effective, equity-minded teachers:</vt:lpstr>
      <vt:lpstr>7. We demand a focus on real Professional Development</vt:lpstr>
      <vt:lpstr>Effective, equity-minded teachers don’t accept professional isolation, they insist upon collegial visits with respectful debriefs</vt:lpstr>
      <vt:lpstr>I have visited your math class earlier today.</vt:lpstr>
      <vt:lpstr>Effective, equity-minded teachers subversively expand the use of video, they use videotape</vt:lpstr>
      <vt:lpstr>For the video we are watching:</vt:lpstr>
      <vt:lpstr>PowerPoint Presentation</vt:lpstr>
      <vt:lpstr>Here’s what successful schools understand</vt:lpstr>
      <vt:lpstr>In my humble, yet passionate, opinion:</vt:lpstr>
      <vt:lpstr>In summary:</vt:lpstr>
      <vt:lpstr>Revealing my 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Leinwand</dc:creator>
  <cp:lastModifiedBy>Steve Leinwand</cp:lastModifiedBy>
  <cp:revision>63</cp:revision>
  <dcterms:created xsi:type="dcterms:W3CDTF">2018-12-27T17:24:25Z</dcterms:created>
  <dcterms:modified xsi:type="dcterms:W3CDTF">2024-03-16T22:52:36Z</dcterms:modified>
</cp:coreProperties>
</file>