
<file path=[Content_Types].xml><?xml version="1.0" encoding="utf-8"?>
<Types xmlns="http://schemas.openxmlformats.org/package/2006/content-types">
  <Default Extension="png" ContentType="image/png"/>
  <Default Extension="jpeg" ContentType="image/jpeg"/>
  <Default Extension="emf" ContentType="image/x-emf"/>
  <Default Extension="com"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1575" r:id="rId3"/>
    <p:sldId id="287" r:id="rId4"/>
    <p:sldId id="1267" r:id="rId5"/>
    <p:sldId id="1555" r:id="rId6"/>
    <p:sldId id="1568" r:id="rId7"/>
    <p:sldId id="286" r:id="rId8"/>
    <p:sldId id="289" r:id="rId9"/>
    <p:sldId id="258" r:id="rId10"/>
    <p:sldId id="259" r:id="rId11"/>
    <p:sldId id="284" r:id="rId12"/>
    <p:sldId id="288" r:id="rId13"/>
    <p:sldId id="260" r:id="rId14"/>
    <p:sldId id="262" r:id="rId15"/>
    <p:sldId id="276" r:id="rId16"/>
    <p:sldId id="274" r:id="rId17"/>
    <p:sldId id="1570" r:id="rId18"/>
    <p:sldId id="263" r:id="rId19"/>
    <p:sldId id="261" r:id="rId20"/>
    <p:sldId id="266" r:id="rId21"/>
    <p:sldId id="267" r:id="rId22"/>
    <p:sldId id="282" r:id="rId23"/>
    <p:sldId id="268" r:id="rId24"/>
    <p:sldId id="277" r:id="rId25"/>
    <p:sldId id="283" r:id="rId26"/>
    <p:sldId id="270" r:id="rId27"/>
    <p:sldId id="285" r:id="rId28"/>
    <p:sldId id="1577" r:id="rId29"/>
    <p:sldId id="271" r:id="rId30"/>
    <p:sldId id="281" r:id="rId31"/>
    <p:sldId id="1571" r:id="rId32"/>
    <p:sldId id="279"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8" d="100"/>
          <a:sy n="78" d="100"/>
        </p:scale>
        <p:origin x="17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AFC7F-6762-434F-B981-EECC3333616F}" type="datetimeFigureOut">
              <a:rPr lang="en-US" smtClean="0"/>
              <a:t>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D77B6-0C3F-46CC-9E97-3FFD6D74D465}" type="slidenum">
              <a:rPr lang="en-US" smtClean="0"/>
              <a:t>‹#›</a:t>
            </a:fld>
            <a:endParaRPr lang="en-US"/>
          </a:p>
        </p:txBody>
      </p:sp>
    </p:spTree>
    <p:extLst>
      <p:ext uri="{BB962C8B-B14F-4D97-AF65-F5344CB8AC3E}">
        <p14:creationId xmlns:p14="http://schemas.microsoft.com/office/powerpoint/2010/main" val="12081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23CCC-710A-4DC8-9544-43225431A17E}" type="slidenum">
              <a:rPr lang="en-US" smtClean="0"/>
              <a:pPr>
                <a:defRPr/>
              </a:pPr>
              <a:t>4</a:t>
            </a:fld>
            <a:endParaRPr lang="en-US"/>
          </a:p>
        </p:txBody>
      </p:sp>
    </p:spTree>
    <p:extLst>
      <p:ext uri="{BB962C8B-B14F-4D97-AF65-F5344CB8AC3E}">
        <p14:creationId xmlns:p14="http://schemas.microsoft.com/office/powerpoint/2010/main" val="368629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B3CA-62A2-41D0-B2B7-ED4917B38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3F20-B346-4A32-926E-06ED38253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1E124-758E-4B88-8F8C-D7AF4DD9797C}"/>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E10B27CC-AD58-4A96-9AE1-403946AAF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03F3E-4FB2-4977-B994-638E9111889D}"/>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54573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7026-038C-4641-9F70-E4D4D03F3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AA77F-B7AA-4229-9D71-E37B4E675C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45E87-AF2E-42F6-8CA6-1885D5F232BD}"/>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A162B689-76FC-4A68-AA2D-EF7C5BF53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23D2-9852-41D6-B423-851A71B2D760}"/>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353702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08617-7E96-465C-87B5-F004D4CFA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7AB16-F4FD-4B75-82B4-6E834AB6D8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95AF4-005C-4081-9544-0A08358FA77E}"/>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28EF4C18-1C5D-4DD9-8B00-12291EE8C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40B37-1FA2-4D14-871E-10D846F9C148}"/>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74242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2FF-E325-4D3A-835B-72E3C19B0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61AC6-8174-4507-B260-3ADD9C3DC8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A481B-2D86-4662-B206-F9DC12FD571B}"/>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93FAE320-F57B-4055-AEEB-0E4729BE8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79607-3DDC-4316-86B7-F4DB604E9056}"/>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21384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5296-9883-447E-BF72-90580F55D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99AF67-8D6F-4F48-B75E-2087F9A20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0E31F-80E7-41C7-A1D0-1ED43D00E2A0}"/>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C0DCEC72-FC55-41E9-B172-A2D22CC3A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CDEF6-448F-431E-9763-539904B45E41}"/>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79579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C035-7081-479A-A2CB-E517CB9EE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13682-B083-4E5B-9DF0-7B5D06091B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7E400-93C0-40E7-9350-A41B319F08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8EB07-7995-49EF-89CA-3EDA78C39A53}"/>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6" name="Footer Placeholder 5">
            <a:extLst>
              <a:ext uri="{FF2B5EF4-FFF2-40B4-BE49-F238E27FC236}">
                <a16:creationId xmlns:a16="http://schemas.microsoft.com/office/drawing/2014/main" id="{257BF0F4-6145-4C56-AD4A-D6EF27B52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744C2-2180-46A2-87FE-DA92DD9A2A32}"/>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35977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B8D4-7E6D-4DA3-96BC-945491D86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708A8-4DAD-47BC-9A80-26D256E8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BF7696-28BD-4D8F-8BB5-3DB811B08E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030AB-C814-4408-9FFC-88984C300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95AF46-8F0F-4471-8716-E607020EC1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09244-F22B-46D4-AD8E-AEE6E5D268C1}"/>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8" name="Footer Placeholder 7">
            <a:extLst>
              <a:ext uri="{FF2B5EF4-FFF2-40B4-BE49-F238E27FC236}">
                <a16:creationId xmlns:a16="http://schemas.microsoft.com/office/drawing/2014/main" id="{2AF23CE9-4483-4B39-972E-4CF49B5B82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7793F-3B0E-4F91-BD68-9BB599CDBC5F}"/>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57770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2A5D-0CAD-4976-BA94-8EC669873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64D70-D0C7-46A2-8381-C50BA0B65C1B}"/>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4" name="Footer Placeholder 3">
            <a:extLst>
              <a:ext uri="{FF2B5EF4-FFF2-40B4-BE49-F238E27FC236}">
                <a16:creationId xmlns:a16="http://schemas.microsoft.com/office/drawing/2014/main" id="{B1D5325B-00C6-4C97-984F-877E969C3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622C9-6CEA-4812-A291-9FFF111C87E7}"/>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58986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A32B1-94E1-4A1A-9DBD-FAD338020688}"/>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3" name="Footer Placeholder 2">
            <a:extLst>
              <a:ext uri="{FF2B5EF4-FFF2-40B4-BE49-F238E27FC236}">
                <a16:creationId xmlns:a16="http://schemas.microsoft.com/office/drawing/2014/main" id="{BACD2199-7D44-4798-88E5-5F99244FD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629B5-DEFB-42E7-8E92-CD5A1F9B3E05}"/>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6687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857D-160D-40C3-BD11-0DE9DB74F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572FD-2E3A-4183-9800-688656373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6FD6D-D349-4A7B-A246-9023AE0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533643-27E4-42B9-8379-46BBA98922E7}"/>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6" name="Footer Placeholder 5">
            <a:extLst>
              <a:ext uri="{FF2B5EF4-FFF2-40B4-BE49-F238E27FC236}">
                <a16:creationId xmlns:a16="http://schemas.microsoft.com/office/drawing/2014/main" id="{EE06C727-AECF-4915-AC8F-920EB65B1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DDC9A-3451-40BC-A85D-A3240EA1A5D4}"/>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01948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10CA-37C7-45AF-81E6-B78473312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ACC2E5-5C42-4BDC-A410-4A48A1720B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593E6-24ED-4662-A62E-EEDB654E3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7A1691-C5E3-400E-A860-CE6FD7EF4E1B}"/>
              </a:ext>
            </a:extLst>
          </p:cNvPr>
          <p:cNvSpPr>
            <a:spLocks noGrp="1"/>
          </p:cNvSpPr>
          <p:nvPr>
            <p:ph type="dt" sz="half" idx="10"/>
          </p:nvPr>
        </p:nvSpPr>
        <p:spPr/>
        <p:txBody>
          <a:bodyPr/>
          <a:lstStyle/>
          <a:p>
            <a:fld id="{C52D2A47-95FD-494F-BF5E-A6540040BA3A}" type="datetimeFigureOut">
              <a:rPr lang="en-US" smtClean="0"/>
              <a:t>12/4/21</a:t>
            </a:fld>
            <a:endParaRPr lang="en-US"/>
          </a:p>
        </p:txBody>
      </p:sp>
      <p:sp>
        <p:nvSpPr>
          <p:cNvPr id="6" name="Footer Placeholder 5">
            <a:extLst>
              <a:ext uri="{FF2B5EF4-FFF2-40B4-BE49-F238E27FC236}">
                <a16:creationId xmlns:a16="http://schemas.microsoft.com/office/drawing/2014/main" id="{D861E5FE-BE0D-4C6A-96F4-EA416EE7A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0F169-E636-4F69-B01A-9E94CE1141BA}"/>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4569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D4D5C-9E56-4383-8F1F-C9CA52354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7D3924-9E0D-4D2E-A280-8DC65A179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DBA21-7962-4922-9DEF-0F5BF5BA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2A47-95FD-494F-BF5E-A6540040BA3A}" type="datetimeFigureOut">
              <a:rPr lang="en-US" smtClean="0"/>
              <a:t>12/4/21</a:t>
            </a:fld>
            <a:endParaRPr lang="en-US"/>
          </a:p>
        </p:txBody>
      </p:sp>
      <p:sp>
        <p:nvSpPr>
          <p:cNvPr id="5" name="Footer Placeholder 4">
            <a:extLst>
              <a:ext uri="{FF2B5EF4-FFF2-40B4-BE49-F238E27FC236}">
                <a16:creationId xmlns:a16="http://schemas.microsoft.com/office/drawing/2014/main" id="{55F53650-9D40-4DCF-94A3-87F50C6BF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66477A-38EB-4313-9738-33BA392E2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93F1B-1C87-4C1F-A799-9210A4077902}" type="slidenum">
              <a:rPr lang="en-US" smtClean="0"/>
              <a:t>‹#›</a:t>
            </a:fld>
            <a:endParaRPr lang="en-US"/>
          </a:p>
        </p:txBody>
      </p:sp>
    </p:spTree>
    <p:extLst>
      <p:ext uri="{BB962C8B-B14F-4D97-AF65-F5344CB8AC3E}">
        <p14:creationId xmlns:p14="http://schemas.microsoft.com/office/powerpoint/2010/main" val="340744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veleinwand.com/" TargetMode="External"/><Relationship Id="rId2" Type="http://schemas.openxmlformats.org/officeDocument/2006/relationships/hyperlink" Target="mailto:sleinwand@ai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0703656d-5418-4f76-8bac-088ac4c6ce10@namprd05.prod.outlook.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e9c6ac06-c51d-4277-b001-fff3b6da1f89@namprd05.prod.outlook.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amplechapters.heinemann.com/invigorating-high-school-mat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amplechapters.heinemann.com/invigorating-high-school-mat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d798355e-b8c3-4ac4-87bd-7b10c3dda810@namprd05.prod.outlook.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cid:c9a4dce7-abf1-4f13-aecf-0ef8cb6c3a0f@namprd05.prod.outloo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com"/><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190e7db0-b19f-40bf-9a6a-59e326717f98@namprd05.prod.outlook.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0D79-1466-4427-82E4-FA621A60F66A}"/>
              </a:ext>
            </a:extLst>
          </p:cNvPr>
          <p:cNvSpPr>
            <a:spLocks noGrp="1"/>
          </p:cNvSpPr>
          <p:nvPr>
            <p:ph type="ctrTitle"/>
          </p:nvPr>
        </p:nvSpPr>
        <p:spPr>
          <a:xfrm>
            <a:off x="328474" y="1228895"/>
            <a:ext cx="11452194" cy="2387600"/>
          </a:xfrm>
        </p:spPr>
        <p:txBody>
          <a:bodyPr>
            <a:normAutofit fontScale="90000"/>
          </a:bodyPr>
          <a:lstStyle/>
          <a:p>
            <a:r>
              <a:rPr lang="en-US" sz="8000" b="1" dirty="0">
                <a:latin typeface="+mn-lt"/>
              </a:rPr>
              <a:t>A Game Plan for Invigorating </a:t>
            </a:r>
            <a:br>
              <a:rPr lang="en-US" sz="8000" b="1" dirty="0">
                <a:latin typeface="+mn-lt"/>
              </a:rPr>
            </a:br>
            <a:r>
              <a:rPr lang="en-US" sz="8000" b="1" dirty="0">
                <a:latin typeface="+mn-lt"/>
              </a:rPr>
              <a:t>High School Math</a:t>
            </a:r>
            <a:br>
              <a:rPr lang="en-US" sz="8000" b="1">
                <a:latin typeface="+mn-lt"/>
              </a:rPr>
            </a:br>
            <a:r>
              <a:rPr lang="en-US" sz="4900" b="1">
                <a:latin typeface="+mn-lt"/>
              </a:rPr>
              <a:t>“The </a:t>
            </a:r>
            <a:r>
              <a:rPr lang="en-US" sz="4900" b="1" dirty="0">
                <a:latin typeface="+mn-lt"/>
              </a:rPr>
              <a:t>Status Quo is No Longer Acceptable”</a:t>
            </a:r>
          </a:p>
        </p:txBody>
      </p:sp>
      <p:sp>
        <p:nvSpPr>
          <p:cNvPr id="3" name="Subtitle 2">
            <a:extLst>
              <a:ext uri="{FF2B5EF4-FFF2-40B4-BE49-F238E27FC236}">
                <a16:creationId xmlns:a16="http://schemas.microsoft.com/office/drawing/2014/main" id="{AE33441C-B417-4805-B84F-D4C54A91937C}"/>
              </a:ext>
            </a:extLst>
          </p:cNvPr>
          <p:cNvSpPr>
            <a:spLocks noGrp="1"/>
          </p:cNvSpPr>
          <p:nvPr>
            <p:ph type="subTitle" idx="1"/>
          </p:nvPr>
        </p:nvSpPr>
        <p:spPr>
          <a:xfrm>
            <a:off x="1524000" y="4128117"/>
            <a:ext cx="9144000" cy="2228078"/>
          </a:xfrm>
        </p:spPr>
        <p:txBody>
          <a:bodyPr/>
          <a:lstStyle/>
          <a:p>
            <a:r>
              <a:rPr lang="en-US" sz="2800" b="1" dirty="0"/>
              <a:t>CMC-North – </a:t>
            </a:r>
            <a:r>
              <a:rPr lang="en-US" sz="2800" b="1" dirty="0" err="1"/>
              <a:t>Demember</a:t>
            </a:r>
            <a:r>
              <a:rPr lang="en-US" sz="2800" b="1" dirty="0"/>
              <a:t> 4, 2021</a:t>
            </a:r>
          </a:p>
          <a:p>
            <a:r>
              <a:rPr lang="en-US" sz="2800" b="1" dirty="0"/>
              <a:t>Steve Leinwand</a:t>
            </a:r>
          </a:p>
          <a:p>
            <a:r>
              <a:rPr lang="en-US" sz="2800" b="1" dirty="0"/>
              <a:t>American Institutes for Research</a:t>
            </a:r>
          </a:p>
          <a:p>
            <a:r>
              <a:rPr lang="en-US" sz="2800" b="1" dirty="0">
                <a:hlinkClick r:id="rId2"/>
              </a:rPr>
              <a:t>sleinwand@air.org</a:t>
            </a:r>
            <a:r>
              <a:rPr lang="en-US" sz="2800" b="1" dirty="0"/>
              <a:t>     </a:t>
            </a:r>
            <a:r>
              <a:rPr lang="en-US" sz="2800" b="1" dirty="0">
                <a:hlinkClick r:id="rId3"/>
              </a:rPr>
              <a:t>www.steveleinwand.com</a:t>
            </a:r>
            <a:r>
              <a:rPr lang="en-US" sz="2800" b="1" dirty="0"/>
              <a:t> </a:t>
            </a:r>
          </a:p>
        </p:txBody>
      </p:sp>
    </p:spTree>
    <p:extLst>
      <p:ext uri="{BB962C8B-B14F-4D97-AF65-F5344CB8AC3E}">
        <p14:creationId xmlns:p14="http://schemas.microsoft.com/office/powerpoint/2010/main" val="239930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p:txBody>
          <a:bodyPr/>
          <a:lstStyle/>
          <a:p>
            <a:r>
              <a:rPr lang="en-US" b="1" dirty="0">
                <a:latin typeface="+mn-lt"/>
              </a:rPr>
              <a:t>Opening Salvo – To invigorate or to deaden?</a:t>
            </a:r>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a:xfrm>
            <a:off x="838200" y="1526959"/>
            <a:ext cx="10515600" cy="4965916"/>
          </a:xfrm>
        </p:spPr>
        <p:txBody>
          <a:bodyPr>
            <a:normAutofit fontScale="92500" lnSpcReduction="20000"/>
          </a:bodyPr>
          <a:lstStyle/>
          <a:p>
            <a:pPr marL="0" indent="0">
              <a:buNone/>
            </a:pPr>
            <a:r>
              <a:rPr lang="en-US" b="1" dirty="0"/>
              <a:t>To invigorate is to give strength and energy to; to animate or give life to.  We invigorate when we energize, enliven, jazz (up), jump-start, pep (up), stimulate and vitalize.</a:t>
            </a:r>
          </a:p>
          <a:p>
            <a:pPr marL="0" indent="0">
              <a:buNone/>
            </a:pPr>
            <a:endParaRPr lang="en-US" b="1" dirty="0"/>
          </a:p>
          <a:p>
            <a:pPr marL="0" indent="0">
              <a:buNone/>
            </a:pPr>
            <a:r>
              <a:rPr lang="en-US" b="1" dirty="0"/>
              <a:t>Now think of high school mathematics.</a:t>
            </a:r>
          </a:p>
          <a:p>
            <a:pPr marL="0" indent="0">
              <a:buNone/>
            </a:pPr>
            <a:endParaRPr lang="en-US" b="1" dirty="0"/>
          </a:p>
          <a:p>
            <a:pPr marL="0" indent="0">
              <a:buNone/>
            </a:pPr>
            <a:r>
              <a:rPr lang="en-US" b="1" dirty="0"/>
              <a:t>Too often it’s the opposite.  A litany of invigorate antonyms: deaden, exhaust, depress, dull and tiresome.</a:t>
            </a:r>
          </a:p>
          <a:p>
            <a:pPr marL="0" indent="0">
              <a:buNone/>
            </a:pPr>
            <a:endParaRPr lang="en-US" b="1" dirty="0"/>
          </a:p>
          <a:p>
            <a:pPr marL="0" indent="0">
              <a:buNone/>
            </a:pPr>
            <a:r>
              <a:rPr lang="en-US" sz="3500" b="1" dirty="0"/>
              <a:t>Ergo: The status quo is simply unacceptable and it isn’t going to change via top-down mandates nor, in most places, via teacher-led reform.  Rather, it will take YOUR informed and committed BOLD LEADERSHIP navigating the playing field.</a:t>
            </a:r>
          </a:p>
        </p:txBody>
      </p:sp>
    </p:spTree>
    <p:extLst>
      <p:ext uri="{BB962C8B-B14F-4D97-AF65-F5344CB8AC3E}">
        <p14:creationId xmlns:p14="http://schemas.microsoft.com/office/powerpoint/2010/main" val="25372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B536-B2CC-4495-AAE9-F953995150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17BEF6-4A6E-4158-B89B-62A0E7562BAB}"/>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334534" y="412596"/>
            <a:ext cx="6478859" cy="6188928"/>
          </a:xfrm>
          <a:prstGeom prst="rect">
            <a:avLst/>
          </a:prstGeom>
          <a:noFill/>
          <a:ln>
            <a:noFill/>
          </a:ln>
        </p:spPr>
      </p:pic>
      <p:sp>
        <p:nvSpPr>
          <p:cNvPr id="5" name="TextBox 4">
            <a:extLst>
              <a:ext uri="{FF2B5EF4-FFF2-40B4-BE49-F238E27FC236}">
                <a16:creationId xmlns:a16="http://schemas.microsoft.com/office/drawing/2014/main" id="{5BCAC55E-C36E-4A76-A3BC-C667D147648C}"/>
              </a:ext>
            </a:extLst>
          </p:cNvPr>
          <p:cNvSpPr txBox="1"/>
          <p:nvPr/>
        </p:nvSpPr>
        <p:spPr>
          <a:xfrm>
            <a:off x="7215921" y="365125"/>
            <a:ext cx="4025591" cy="6001643"/>
          </a:xfrm>
          <a:prstGeom prst="rect">
            <a:avLst/>
          </a:prstGeom>
          <a:noFill/>
        </p:spPr>
        <p:txBody>
          <a:bodyPr wrap="square" rtlCol="0">
            <a:spAutoFit/>
          </a:bodyPr>
          <a:lstStyle/>
          <a:p>
            <a:r>
              <a:rPr lang="en-US" sz="3200" b="1" dirty="0"/>
              <a:t>How does this humanize?</a:t>
            </a:r>
          </a:p>
          <a:p>
            <a:endParaRPr lang="en-US" sz="3200" b="1" dirty="0"/>
          </a:p>
          <a:p>
            <a:r>
              <a:rPr lang="en-US" sz="3200" b="1" dirty="0"/>
              <a:t>How does this invigorate?</a:t>
            </a:r>
          </a:p>
          <a:p>
            <a:endParaRPr lang="en-US" sz="3200" b="1" dirty="0"/>
          </a:p>
          <a:p>
            <a:r>
              <a:rPr lang="en-US" sz="3200" b="1" dirty="0"/>
              <a:t>How is this any different from the square root algorithm that no one misses?</a:t>
            </a:r>
          </a:p>
          <a:p>
            <a:endParaRPr lang="en-US" sz="3200" b="1" dirty="0"/>
          </a:p>
          <a:p>
            <a:r>
              <a:rPr lang="en-US" sz="3200" b="1" dirty="0"/>
              <a:t>For many it deadens.</a:t>
            </a:r>
          </a:p>
        </p:txBody>
      </p:sp>
    </p:spTree>
    <p:extLst>
      <p:ext uri="{BB962C8B-B14F-4D97-AF65-F5344CB8AC3E}">
        <p14:creationId xmlns:p14="http://schemas.microsoft.com/office/powerpoint/2010/main" val="285989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54979-6D74-4F85-A3E4-A2409D14C92A}"/>
              </a:ext>
            </a:extLst>
          </p:cNvPr>
          <p:cNvSpPr>
            <a:spLocks noGrp="1"/>
          </p:cNvSpPr>
          <p:nvPr>
            <p:ph type="title"/>
          </p:nvPr>
        </p:nvSpPr>
        <p:spPr>
          <a:xfrm>
            <a:off x="1028700" y="204186"/>
            <a:ext cx="2628900" cy="431033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Alternatively:</a:t>
            </a:r>
          </a:p>
        </p:txBody>
      </p:sp>
      <p:pic>
        <p:nvPicPr>
          <p:cNvPr id="4" name="Content Placeholder 3">
            <a:extLst>
              <a:ext uri="{FF2B5EF4-FFF2-40B4-BE49-F238E27FC236}">
                <a16:creationId xmlns:a16="http://schemas.microsoft.com/office/drawing/2014/main" id="{8F3DBD05-44F1-4FB1-AF95-49C921A02C77}"/>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568620" y="674703"/>
            <a:ext cx="5594680" cy="7804499"/>
          </a:xfrm>
          <a:prstGeom prst="rect">
            <a:avLst/>
          </a:prstGeom>
          <a:noFill/>
        </p:spPr>
      </p:pic>
      <p:sp>
        <p:nvSpPr>
          <p:cNvPr id="3" name="TextBox 2">
            <a:extLst>
              <a:ext uri="{FF2B5EF4-FFF2-40B4-BE49-F238E27FC236}">
                <a16:creationId xmlns:a16="http://schemas.microsoft.com/office/drawing/2014/main" id="{2696ED39-E425-4963-9F66-6C3D6E0FCFB2}"/>
              </a:ext>
            </a:extLst>
          </p:cNvPr>
          <p:cNvSpPr txBox="1"/>
          <p:nvPr/>
        </p:nvSpPr>
        <p:spPr>
          <a:xfrm>
            <a:off x="291294" y="4998128"/>
            <a:ext cx="4760100" cy="1938992"/>
          </a:xfrm>
          <a:prstGeom prst="rect">
            <a:avLst/>
          </a:prstGeom>
          <a:noFill/>
        </p:spPr>
        <p:txBody>
          <a:bodyPr wrap="square" rtlCol="0">
            <a:spAutoFit/>
          </a:bodyPr>
          <a:lstStyle/>
          <a:p>
            <a:r>
              <a:rPr lang="en-US" sz="2400" b="1" dirty="0"/>
              <a:t>It enlivens.  It humanizes.</a:t>
            </a:r>
          </a:p>
          <a:p>
            <a:r>
              <a:rPr lang="en-US" sz="2400" b="1" dirty="0"/>
              <a:t>It invites interest.  And it is fundamentally mathematical -  </a:t>
            </a:r>
          </a:p>
          <a:p>
            <a:r>
              <a:rPr lang="en-US" sz="2400" b="1" dirty="0"/>
              <a:t>not as enrichment, </a:t>
            </a:r>
          </a:p>
          <a:p>
            <a:r>
              <a:rPr lang="en-US" sz="2400" b="1" dirty="0"/>
              <a:t>but as core instruction.</a:t>
            </a:r>
          </a:p>
        </p:txBody>
      </p:sp>
    </p:spTree>
    <p:extLst>
      <p:ext uri="{BB962C8B-B14F-4D97-AF65-F5344CB8AC3E}">
        <p14:creationId xmlns:p14="http://schemas.microsoft.com/office/powerpoint/2010/main" val="246929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a:xfrm>
            <a:off x="497149" y="365125"/>
            <a:ext cx="11212497" cy="1325563"/>
          </a:xfrm>
        </p:spPr>
        <p:txBody>
          <a:bodyPr>
            <a:normAutofit/>
          </a:bodyPr>
          <a:lstStyle/>
          <a:p>
            <a:r>
              <a:rPr lang="en-US" sz="4000" b="1" dirty="0">
                <a:latin typeface="+mn-lt"/>
              </a:rPr>
              <a:t>The Gauntlet: When we are honest with ourselves:</a:t>
            </a:r>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a:xfrm>
            <a:off x="838200" y="1580226"/>
            <a:ext cx="10515600" cy="5193436"/>
          </a:xfrm>
        </p:spPr>
        <p:txBody>
          <a:bodyPr>
            <a:normAutofit fontScale="92500" lnSpcReduction="20000"/>
          </a:bodyPr>
          <a:lstStyle/>
          <a:p>
            <a:pPr marL="0" indent="0">
              <a:buNone/>
            </a:pPr>
            <a:r>
              <a:rPr lang="en-US" sz="3500" b="1" dirty="0">
                <a:solidFill>
                  <a:schemeClr val="accent1"/>
                </a:solidFill>
              </a:rPr>
              <a:t>For the majority of the 15,000,000 high school students, traditional high school math is an inequitable, unteachable, underperforming out of step mess.</a:t>
            </a:r>
          </a:p>
          <a:p>
            <a:pPr marL="0" indent="0">
              <a:buNone/>
            </a:pPr>
            <a:endParaRPr lang="en-US" b="1" dirty="0"/>
          </a:p>
          <a:p>
            <a:pPr marL="0" indent="0">
              <a:buNone/>
            </a:pPr>
            <a:r>
              <a:rPr lang="en-US" b="1" dirty="0"/>
              <a:t>Not convinced?</a:t>
            </a:r>
          </a:p>
          <a:p>
            <a:pPr marL="0" indent="0">
              <a:buNone/>
            </a:pPr>
            <a:endParaRPr lang="en-US" b="1" dirty="0"/>
          </a:p>
          <a:p>
            <a:pPr lvl="1"/>
            <a:r>
              <a:rPr lang="en-US" sz="2800" b="1" dirty="0"/>
              <a:t>Factoring with leading coefficients greater than 1; trig identities; synthetic division; memorizing theorems; rationalizing denominators, technology bans in a world of Desmos, Alexa and google</a:t>
            </a:r>
          </a:p>
          <a:p>
            <a:pPr lvl="1"/>
            <a:r>
              <a:rPr lang="en-US" sz="2800" b="1" dirty="0"/>
              <a:t>Where is the statistics? The modeling? The opportunities for real problem solving?</a:t>
            </a:r>
          </a:p>
          <a:p>
            <a:pPr lvl="1"/>
            <a:r>
              <a:rPr lang="en-US" sz="2800" b="1" dirty="0"/>
              <a:t>60 standards, 14 chapters, 700-page textbooks</a:t>
            </a:r>
          </a:p>
          <a:p>
            <a:pPr lvl="1"/>
            <a:r>
              <a:rPr lang="en-US" sz="2800" b="1" dirty="0"/>
              <a:t>An unrelenting focus on the one right remembered procedure to get the one right answer to an endless stream of exercises</a:t>
            </a:r>
          </a:p>
          <a:p>
            <a:pPr lvl="1"/>
            <a:r>
              <a:rPr lang="en-US" sz="2800" b="1" dirty="0"/>
              <a:t>Tracking practices, different expectations, limited opportunities</a:t>
            </a:r>
          </a:p>
          <a:p>
            <a:pPr marL="457200" lvl="1" indent="0">
              <a:buNone/>
            </a:pPr>
            <a:endParaRPr lang="en-US" sz="2800" b="1" dirty="0"/>
          </a:p>
          <a:p>
            <a:pPr>
              <a:buFontTx/>
              <a:buChar char="-"/>
            </a:pPr>
            <a:endParaRPr lang="en-US" b="1" dirty="0"/>
          </a:p>
        </p:txBody>
      </p:sp>
    </p:spTree>
    <p:extLst>
      <p:ext uri="{BB962C8B-B14F-4D97-AF65-F5344CB8AC3E}">
        <p14:creationId xmlns:p14="http://schemas.microsoft.com/office/powerpoint/2010/main" val="10969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p:txBody>
          <a:bodyPr/>
          <a:lstStyle/>
          <a:p>
            <a:r>
              <a:rPr lang="en-US" b="1" dirty="0">
                <a:latin typeface="+mn-lt"/>
              </a:rPr>
              <a:t>The challenges are real, but rarely our fault</a:t>
            </a:r>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p:txBody>
          <a:bodyPr>
            <a:normAutofit fontScale="92500" lnSpcReduction="10000"/>
          </a:bodyPr>
          <a:lstStyle/>
          <a:p>
            <a:r>
              <a:rPr lang="en-US" b="1" dirty="0"/>
              <a:t>100 years of Algebra 1 – Geometry – Algebra 2 – </a:t>
            </a:r>
            <a:r>
              <a:rPr lang="en-US" b="1" dirty="0" err="1"/>
              <a:t>PreCalc</a:t>
            </a:r>
            <a:r>
              <a:rPr lang="en-US" b="1" dirty="0"/>
              <a:t>/Trig</a:t>
            </a:r>
          </a:p>
          <a:p>
            <a:r>
              <a:rPr lang="en-US" b="1" dirty="0"/>
              <a:t>Common Core K-8 vs. 9-12 resulting in little guidance or incentive to change (not fewer, not clearer, no progressions, not internationally benchmarked, not integrated)</a:t>
            </a:r>
          </a:p>
          <a:p>
            <a:r>
              <a:rPr lang="en-US" b="1" dirty="0"/>
              <a:t>A race through the curriculum, but first ½ of Algebra 2 is simply a 2 to 1 dilation of all of Algebra 1 and every calculus teacher will tell you that there is a lot of Algebra 2 and Pre-Calc that isn’t needed for Calculus today</a:t>
            </a:r>
          </a:p>
          <a:p>
            <a:r>
              <a:rPr lang="en-US" b="1" dirty="0"/>
              <a:t>NAEP, SAT, ACT and PISA all reveal serious problems with important mathematical understanding</a:t>
            </a:r>
          </a:p>
          <a:p>
            <a:r>
              <a:rPr lang="en-US" b="1" dirty="0"/>
              <a:t>The colleges and universities really are changing</a:t>
            </a:r>
          </a:p>
        </p:txBody>
      </p:sp>
    </p:spTree>
    <p:extLst>
      <p:ext uri="{BB962C8B-B14F-4D97-AF65-F5344CB8AC3E}">
        <p14:creationId xmlns:p14="http://schemas.microsoft.com/office/powerpoint/2010/main" val="4385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D51-CA79-483B-BB0C-EE19044F3AA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A99B5E1-6AA5-423E-BB07-77CF5DEF0CFD}"/>
              </a:ext>
            </a:extLst>
          </p:cNvPr>
          <p:cNvPicPr>
            <a:picLocks noGrp="1" noChangeAspect="1"/>
          </p:cNvPicPr>
          <p:nvPr>
            <p:ph idx="1"/>
          </p:nvPr>
        </p:nvPicPr>
        <p:blipFill>
          <a:blip r:embed="rId2"/>
          <a:stretch>
            <a:fillRect/>
          </a:stretch>
        </p:blipFill>
        <p:spPr>
          <a:xfrm>
            <a:off x="688406" y="365125"/>
            <a:ext cx="5879661" cy="6349852"/>
          </a:xfrm>
        </p:spPr>
      </p:pic>
      <p:sp>
        <p:nvSpPr>
          <p:cNvPr id="6" name="TextBox 5">
            <a:extLst>
              <a:ext uri="{FF2B5EF4-FFF2-40B4-BE49-F238E27FC236}">
                <a16:creationId xmlns:a16="http://schemas.microsoft.com/office/drawing/2014/main" id="{4672AD3C-6272-460D-8F6A-C4AB250946F2}"/>
              </a:ext>
            </a:extLst>
          </p:cNvPr>
          <p:cNvSpPr txBox="1"/>
          <p:nvPr/>
        </p:nvSpPr>
        <p:spPr>
          <a:xfrm>
            <a:off x="7203689" y="2241395"/>
            <a:ext cx="4538546" cy="2677656"/>
          </a:xfrm>
          <a:prstGeom prst="rect">
            <a:avLst/>
          </a:prstGeom>
          <a:noFill/>
        </p:spPr>
        <p:txBody>
          <a:bodyPr wrap="square" rtlCol="0">
            <a:spAutoFit/>
          </a:bodyPr>
          <a:lstStyle/>
          <a:p>
            <a:r>
              <a:rPr lang="en-US" sz="3200" b="1" dirty="0"/>
              <a:t>Report of the Committee of Ten on Secondary School Studies   </a:t>
            </a:r>
          </a:p>
          <a:p>
            <a:endParaRPr lang="en-US" sz="3200" b="1" dirty="0"/>
          </a:p>
          <a:p>
            <a:r>
              <a:rPr lang="en-US" sz="4000" b="1" dirty="0"/>
              <a:t>           1894!!!</a:t>
            </a:r>
          </a:p>
        </p:txBody>
      </p:sp>
    </p:spTree>
    <p:extLst>
      <p:ext uri="{BB962C8B-B14F-4D97-AF65-F5344CB8AC3E}">
        <p14:creationId xmlns:p14="http://schemas.microsoft.com/office/powerpoint/2010/main" val="332591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B0AC4-BDCF-4699-83B2-24B2BDF7E84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SAT and ACT Raw Score Realities</a:t>
            </a:r>
          </a:p>
        </p:txBody>
      </p:sp>
      <p:pic>
        <p:nvPicPr>
          <p:cNvPr id="7" name="Picture 6" descr="Table&#10;&#10;Description automatically generated">
            <a:extLst>
              <a:ext uri="{FF2B5EF4-FFF2-40B4-BE49-F238E27FC236}">
                <a16:creationId xmlns:a16="http://schemas.microsoft.com/office/drawing/2014/main" id="{2945A342-C306-AE4C-902C-E27CD3D15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804" y="1774044"/>
            <a:ext cx="7200900" cy="2933700"/>
          </a:xfrm>
          <a:prstGeom prst="rect">
            <a:avLst/>
          </a:prstGeom>
        </p:spPr>
      </p:pic>
    </p:spTree>
    <p:extLst>
      <p:ext uri="{BB962C8B-B14F-4D97-AF65-F5344CB8AC3E}">
        <p14:creationId xmlns:p14="http://schemas.microsoft.com/office/powerpoint/2010/main" val="64396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4809-2DDD-4F6E-A98D-35A6B9F9B1F1}"/>
              </a:ext>
            </a:extLst>
          </p:cNvPr>
          <p:cNvSpPr>
            <a:spLocks noGrp="1"/>
          </p:cNvSpPr>
          <p:nvPr>
            <p:ph type="title"/>
          </p:nvPr>
        </p:nvSpPr>
        <p:spPr/>
        <p:txBody>
          <a:bodyPr/>
          <a:lstStyle/>
          <a:p>
            <a:r>
              <a:rPr lang="en-US" b="1" dirty="0">
                <a:latin typeface="+mn-lt"/>
              </a:rPr>
              <a:t>In other words:</a:t>
            </a:r>
          </a:p>
        </p:txBody>
      </p:sp>
      <p:sp>
        <p:nvSpPr>
          <p:cNvPr id="3" name="Content Placeholder 2">
            <a:extLst>
              <a:ext uri="{FF2B5EF4-FFF2-40B4-BE49-F238E27FC236}">
                <a16:creationId xmlns:a16="http://schemas.microsoft.com/office/drawing/2014/main" id="{B39F23A8-0EDB-487F-B985-9B74421232D8}"/>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200" b="1" dirty="0"/>
              <a:t>We are taking this on to address a range of very clear and very real challenges.</a:t>
            </a:r>
          </a:p>
          <a:p>
            <a:pPr marL="0" indent="0" algn="ctr">
              <a:buNone/>
            </a:pPr>
            <a:endParaRPr lang="en-US" sz="4200" b="1" dirty="0"/>
          </a:p>
          <a:p>
            <a:pPr marL="0" indent="0" algn="ctr">
              <a:buNone/>
            </a:pPr>
            <a:r>
              <a:rPr lang="en-US" sz="4200" b="1" dirty="0"/>
              <a:t>“Hey world: the status quo in high school math is simply unacceptable.”</a:t>
            </a:r>
          </a:p>
        </p:txBody>
      </p:sp>
    </p:spTree>
    <p:extLst>
      <p:ext uri="{BB962C8B-B14F-4D97-AF65-F5344CB8AC3E}">
        <p14:creationId xmlns:p14="http://schemas.microsoft.com/office/powerpoint/2010/main" val="353603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p:txBody>
          <a:bodyPr/>
          <a:lstStyle/>
          <a:p>
            <a:r>
              <a:rPr lang="en-US" b="1" dirty="0">
                <a:latin typeface="+mn-lt"/>
              </a:rPr>
              <a:t>The excuses we make are legion</a:t>
            </a:r>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p:txBody>
          <a:bodyPr>
            <a:normAutofit lnSpcReduction="10000"/>
          </a:bodyPr>
          <a:lstStyle/>
          <a:p>
            <a:pPr marL="514350" indent="-514350">
              <a:buAutoNum type="arabicPeriod"/>
            </a:pPr>
            <a:r>
              <a:rPr lang="en-US" b="1" dirty="0"/>
              <a:t>They don’t have the basic skills – But…</a:t>
            </a:r>
          </a:p>
          <a:p>
            <a:pPr marL="514350" indent="-514350">
              <a:buAutoNum type="arabicPeriod"/>
            </a:pPr>
            <a:r>
              <a:rPr lang="en-US" b="1" dirty="0"/>
              <a:t>They just aren’t motivated – Well duh…</a:t>
            </a:r>
          </a:p>
          <a:p>
            <a:pPr marL="514350" indent="-514350">
              <a:buAutoNum type="arabicPeriod"/>
            </a:pPr>
            <a:r>
              <a:rPr lang="en-US" b="1" dirty="0"/>
              <a:t>I’ve got to prepare them for the tests – Yes, but DOK 2 and 3</a:t>
            </a:r>
          </a:p>
          <a:p>
            <a:pPr marL="514350" indent="-514350">
              <a:buAutoNum type="arabicPeriod"/>
            </a:pPr>
            <a:r>
              <a:rPr lang="en-US" b="1" dirty="0"/>
              <a:t>But it’s what colleges demand – Changing rapidly</a:t>
            </a:r>
          </a:p>
          <a:p>
            <a:pPr marL="514350" indent="-514350">
              <a:buAutoNum type="arabicPeriod"/>
            </a:pPr>
            <a:r>
              <a:rPr lang="en-US" b="1" dirty="0"/>
              <a:t>There just isn’t enough time – YES!</a:t>
            </a:r>
          </a:p>
          <a:p>
            <a:pPr marL="514350" indent="-514350">
              <a:buAutoNum type="arabicPeriod"/>
            </a:pPr>
            <a:r>
              <a:rPr lang="en-US" b="1" dirty="0"/>
              <a:t>My textbook guides what I do – Yeah, but…</a:t>
            </a:r>
          </a:p>
          <a:p>
            <a:pPr marL="514350" indent="-514350">
              <a:buAutoNum type="arabicPeriod"/>
            </a:pPr>
            <a:r>
              <a:rPr lang="en-US" b="1" dirty="0"/>
              <a:t>I don’t have the technology needed to change what I do – Why not?</a:t>
            </a:r>
          </a:p>
          <a:p>
            <a:pPr marL="514350" indent="-514350">
              <a:buAutoNum type="arabicPeriod"/>
            </a:pPr>
            <a:r>
              <a:rPr lang="en-US" b="1" dirty="0"/>
              <a:t>I don’t have the training –AMEN!</a:t>
            </a:r>
          </a:p>
        </p:txBody>
      </p:sp>
    </p:spTree>
    <p:extLst>
      <p:ext uri="{BB962C8B-B14F-4D97-AF65-F5344CB8AC3E}">
        <p14:creationId xmlns:p14="http://schemas.microsoft.com/office/powerpoint/2010/main" val="22236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a:xfrm>
            <a:off x="989121" y="-377424"/>
            <a:ext cx="10515600" cy="1325563"/>
          </a:xfrm>
        </p:spPr>
        <p:txBody>
          <a:bodyPr/>
          <a:lstStyle/>
          <a:p>
            <a:endParaRPr lang="en-US" b="1" dirty="0"/>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a:xfrm>
            <a:off x="470517" y="1126308"/>
            <a:ext cx="11256146" cy="4351338"/>
          </a:xfrm>
        </p:spPr>
        <p:txBody>
          <a:bodyPr>
            <a:noAutofit/>
          </a:bodyPr>
          <a:lstStyle/>
          <a:p>
            <a:pPr marL="0" indent="0">
              <a:buNone/>
            </a:pPr>
            <a:r>
              <a:rPr lang="en-US" sz="3600" b="1" dirty="0"/>
              <a:t>So the challenges are real and massive.  </a:t>
            </a:r>
          </a:p>
          <a:p>
            <a:pPr marL="0" indent="0">
              <a:buNone/>
            </a:pPr>
            <a:endParaRPr lang="en-US" sz="3600" b="1" dirty="0"/>
          </a:p>
          <a:p>
            <a:pPr marL="0" indent="0">
              <a:buNone/>
            </a:pPr>
            <a:r>
              <a:rPr lang="en-US" sz="3600" b="1" dirty="0"/>
              <a:t>Some excuses ring hollow, others are very real.</a:t>
            </a:r>
          </a:p>
          <a:p>
            <a:pPr marL="0" indent="0">
              <a:buNone/>
            </a:pPr>
            <a:endParaRPr lang="en-US" sz="3600" b="1" dirty="0"/>
          </a:p>
          <a:p>
            <a:pPr marL="0" indent="0">
              <a:buNone/>
            </a:pPr>
            <a:r>
              <a:rPr lang="en-US" sz="3600" b="1" dirty="0"/>
              <a:t>The status quo is simply unacceptable.</a:t>
            </a:r>
          </a:p>
          <a:p>
            <a:pPr marL="0" indent="0">
              <a:buNone/>
            </a:pPr>
            <a:endParaRPr lang="en-US" sz="3600" b="1" dirty="0"/>
          </a:p>
          <a:p>
            <a:pPr marL="0" indent="0">
              <a:buNone/>
            </a:pPr>
            <a:r>
              <a:rPr lang="en-US" sz="3600" b="1" dirty="0"/>
              <a:t>But: we have sensible </a:t>
            </a:r>
            <a:r>
              <a:rPr lang="en-US" sz="3600" b="1" u="sng" dirty="0"/>
              <a:t>guiding principles</a:t>
            </a:r>
            <a:r>
              <a:rPr lang="en-US" sz="3600" b="1" dirty="0"/>
              <a:t> upon which to draw</a:t>
            </a:r>
            <a:r>
              <a:rPr lang="en-US" sz="3200" b="1" dirty="0"/>
              <a:t>.</a:t>
            </a:r>
          </a:p>
        </p:txBody>
      </p:sp>
    </p:spTree>
    <p:extLst>
      <p:ext uri="{BB962C8B-B14F-4D97-AF65-F5344CB8AC3E}">
        <p14:creationId xmlns:p14="http://schemas.microsoft.com/office/powerpoint/2010/main" val="20906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4730-93A4-4DA8-8735-D58B4972B097}"/>
              </a:ext>
            </a:extLst>
          </p:cNvPr>
          <p:cNvSpPr>
            <a:spLocks noGrp="1"/>
          </p:cNvSpPr>
          <p:nvPr>
            <p:ph type="title"/>
          </p:nvPr>
        </p:nvSpPr>
        <p:spPr/>
        <p:txBody>
          <a:bodyPr/>
          <a:lstStyle/>
          <a:p>
            <a:r>
              <a:rPr lang="en-US" b="1" dirty="0">
                <a:latin typeface="+mn-lt"/>
              </a:rPr>
              <a:t>Looking back and looking ahead at 72: </a:t>
            </a:r>
            <a:br>
              <a:rPr lang="en-US" b="1" dirty="0">
                <a:latin typeface="+mn-lt"/>
              </a:rPr>
            </a:br>
            <a:r>
              <a:rPr lang="en-US" b="1" dirty="0">
                <a:latin typeface="+mn-lt"/>
              </a:rPr>
              <a:t>A personal perspective to humanize</a:t>
            </a:r>
          </a:p>
        </p:txBody>
      </p:sp>
      <p:sp>
        <p:nvSpPr>
          <p:cNvPr id="3" name="Content Placeholder 2">
            <a:extLst>
              <a:ext uri="{FF2B5EF4-FFF2-40B4-BE49-F238E27FC236}">
                <a16:creationId xmlns:a16="http://schemas.microsoft.com/office/drawing/2014/main" id="{796F7638-8696-4B49-969A-A93370AC24F4}"/>
              </a:ext>
            </a:extLst>
          </p:cNvPr>
          <p:cNvSpPr>
            <a:spLocks noGrp="1"/>
          </p:cNvSpPr>
          <p:nvPr>
            <p:ph idx="1"/>
          </p:nvPr>
        </p:nvSpPr>
        <p:spPr/>
        <p:txBody>
          <a:bodyPr>
            <a:normAutofit fontScale="92500" lnSpcReduction="20000"/>
          </a:bodyPr>
          <a:lstStyle/>
          <a:p>
            <a:pPr marL="0" indent="0">
              <a:buNone/>
            </a:pPr>
            <a:r>
              <a:rPr lang="en-US" b="1" dirty="0"/>
              <a:t>Looking back:</a:t>
            </a:r>
          </a:p>
          <a:p>
            <a:pPr marL="0" indent="0">
              <a:buNone/>
            </a:pPr>
            <a:r>
              <a:rPr lang="en-US" b="1" dirty="0"/>
              <a:t>-  K-8 progress</a:t>
            </a:r>
          </a:p>
          <a:p>
            <a:pPr>
              <a:buFontTx/>
              <a:buChar char="-"/>
            </a:pPr>
            <a:r>
              <a:rPr lang="en-US" b="1" dirty="0"/>
              <a:t>Technology progress</a:t>
            </a:r>
          </a:p>
          <a:p>
            <a:pPr>
              <a:buFontTx/>
              <a:buChar char="-"/>
            </a:pPr>
            <a:r>
              <a:rPr lang="en-US" b="1" dirty="0"/>
              <a:t>Gender equity process</a:t>
            </a:r>
          </a:p>
          <a:p>
            <a:pPr marL="0" indent="0">
              <a:buNone/>
            </a:pPr>
            <a:r>
              <a:rPr lang="en-US" b="1" dirty="0"/>
              <a:t>But, limited progress on:</a:t>
            </a:r>
          </a:p>
          <a:p>
            <a:pPr>
              <a:buFontTx/>
              <a:buChar char="-"/>
            </a:pPr>
            <a:r>
              <a:rPr lang="en-US" b="1" dirty="0" err="1"/>
              <a:t>Detracking</a:t>
            </a:r>
            <a:endParaRPr lang="en-US" b="1" dirty="0"/>
          </a:p>
          <a:p>
            <a:pPr>
              <a:buFontTx/>
              <a:buChar char="-"/>
            </a:pPr>
            <a:r>
              <a:rPr lang="en-US" b="1" dirty="0"/>
              <a:t>Instructional quality</a:t>
            </a:r>
          </a:p>
          <a:p>
            <a:pPr>
              <a:buFontTx/>
              <a:buChar char="-"/>
            </a:pPr>
            <a:r>
              <a:rPr lang="en-US" b="1" dirty="0"/>
              <a:t>High school</a:t>
            </a:r>
          </a:p>
          <a:p>
            <a:pPr>
              <a:buFontTx/>
              <a:buChar char="-"/>
            </a:pPr>
            <a:r>
              <a:rPr lang="en-US" b="1" dirty="0"/>
              <a:t>Assessment quality</a:t>
            </a:r>
          </a:p>
          <a:p>
            <a:pPr>
              <a:buFontTx/>
              <a:buChar char="-"/>
            </a:pPr>
            <a:r>
              <a:rPr lang="en-US" b="1" dirty="0"/>
              <a:t>Reducing professional isolation</a:t>
            </a:r>
          </a:p>
          <a:p>
            <a:pPr>
              <a:buFontTx/>
              <a:buChar char="-"/>
            </a:pPr>
            <a:endParaRPr lang="en-US" b="1" dirty="0"/>
          </a:p>
        </p:txBody>
      </p:sp>
    </p:spTree>
    <p:extLst>
      <p:ext uri="{BB962C8B-B14F-4D97-AF65-F5344CB8AC3E}">
        <p14:creationId xmlns:p14="http://schemas.microsoft.com/office/powerpoint/2010/main" val="123222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F125-6695-476C-9EA4-AE1AA520E192}"/>
              </a:ext>
            </a:extLst>
          </p:cNvPr>
          <p:cNvSpPr>
            <a:spLocks noGrp="1"/>
          </p:cNvSpPr>
          <p:nvPr>
            <p:ph type="title"/>
          </p:nvPr>
        </p:nvSpPr>
        <p:spPr>
          <a:xfrm>
            <a:off x="838200" y="365126"/>
            <a:ext cx="10515600" cy="1002036"/>
          </a:xfrm>
        </p:spPr>
        <p:txBody>
          <a:bodyPr>
            <a:normAutofit/>
          </a:bodyPr>
          <a:lstStyle/>
          <a:p>
            <a:r>
              <a:rPr lang="en-US" b="1" dirty="0">
                <a:latin typeface="+mn-lt"/>
              </a:rPr>
              <a:t>14 Guiding Principles</a:t>
            </a:r>
          </a:p>
        </p:txBody>
      </p:sp>
      <p:sp>
        <p:nvSpPr>
          <p:cNvPr id="3" name="Content Placeholder 2">
            <a:extLst>
              <a:ext uri="{FF2B5EF4-FFF2-40B4-BE49-F238E27FC236}">
                <a16:creationId xmlns:a16="http://schemas.microsoft.com/office/drawing/2014/main" id="{B144FBE7-704D-4E67-90F3-2070792A8409}"/>
              </a:ext>
            </a:extLst>
          </p:cNvPr>
          <p:cNvSpPr>
            <a:spLocks noGrp="1"/>
          </p:cNvSpPr>
          <p:nvPr>
            <p:ph idx="1"/>
          </p:nvPr>
        </p:nvSpPr>
        <p:spPr>
          <a:xfrm>
            <a:off x="343640" y="1544715"/>
            <a:ext cx="11504720" cy="5076131"/>
          </a:xfrm>
        </p:spPr>
        <p:txBody>
          <a:bodyPr>
            <a:normAutofit fontScale="92500" lnSpcReduction="20000"/>
          </a:bodyPr>
          <a:lstStyle/>
          <a:p>
            <a:pPr marL="0" indent="0" algn="ctr">
              <a:buNone/>
            </a:pPr>
            <a:r>
              <a:rPr lang="en-US" b="1" dirty="0"/>
              <a:t>Chapter 3 </a:t>
            </a:r>
            <a:r>
              <a:rPr lang="en-US" b="1" dirty="0">
                <a:latin typeface="+mn-lt"/>
              </a:rPr>
              <a:t>available for free download at </a:t>
            </a:r>
            <a:r>
              <a:rPr lang="en-US" b="1" dirty="0">
                <a:latin typeface="+mn-lt"/>
                <a:hlinkClick r:id="rId2"/>
              </a:rPr>
              <a:t>https://samplechapters.heinemann.com/invigorating-high-school-math</a:t>
            </a:r>
            <a:endParaRPr lang="en-US" b="1" dirty="0">
              <a:latin typeface="+mn-lt"/>
            </a:endParaRPr>
          </a:p>
          <a:p>
            <a:pPr marL="0" indent="0" algn="ctr">
              <a:buNone/>
            </a:pPr>
            <a:endParaRPr lang="en-US" b="1" dirty="0"/>
          </a:p>
          <a:p>
            <a:pPr marL="514350" indent="-514350">
              <a:buAutoNum type="arabicPeriod"/>
            </a:pPr>
            <a:r>
              <a:rPr lang="en-US" b="1" dirty="0"/>
              <a:t>Goals and Purposes – a shared, written and honored set of goals to guide decision-making, policy and program.</a:t>
            </a:r>
          </a:p>
          <a:p>
            <a:pPr marL="514350" indent="-514350">
              <a:buAutoNum type="arabicPeriod"/>
            </a:pPr>
            <a:r>
              <a:rPr lang="en-US" b="1" dirty="0"/>
              <a:t>Vision – a descriptive and explicit vision of effective teaching and learning.</a:t>
            </a:r>
          </a:p>
          <a:p>
            <a:pPr marL="514350" indent="-514350">
              <a:buAutoNum type="arabicPeriod"/>
            </a:pPr>
            <a:r>
              <a:rPr lang="en-US" b="1" dirty="0"/>
              <a:t>Equity and Access – an assurance of access to quality curriculum and teaching.</a:t>
            </a:r>
          </a:p>
          <a:p>
            <a:pPr marL="514350" indent="-514350">
              <a:buAutoNum type="arabicPeriod"/>
            </a:pPr>
            <a:r>
              <a:rPr lang="en-US" b="1" dirty="0"/>
              <a:t>Culture – a culture of mutual respect and collegial collaboration.</a:t>
            </a:r>
          </a:p>
          <a:p>
            <a:pPr marL="514350" indent="-514350">
              <a:buAutoNum type="arabicPeriod"/>
            </a:pPr>
            <a:r>
              <a:rPr lang="en-US" b="1" dirty="0"/>
              <a:t>Scope – a focus on the essential ideas and processes of math.</a:t>
            </a:r>
          </a:p>
          <a:p>
            <a:pPr marL="514350" indent="-514350">
              <a:buAutoNum type="arabicPeriod"/>
            </a:pPr>
            <a:r>
              <a:rPr lang="en-US" b="1" dirty="0"/>
              <a:t>Differentiation – a common core of essential mathematics differentiated by life and career goals.</a:t>
            </a:r>
          </a:p>
          <a:p>
            <a:pPr marL="514350" indent="-514350">
              <a:buAutoNum type="arabicPeriod"/>
            </a:pPr>
            <a:r>
              <a:rPr lang="en-US" b="1" dirty="0"/>
              <a:t>Integrated Math – a recognition that math is a unified body of knowledge about quantify, change, uncertainty, shape and dimension.</a:t>
            </a:r>
          </a:p>
        </p:txBody>
      </p:sp>
    </p:spTree>
    <p:extLst>
      <p:ext uri="{BB962C8B-B14F-4D97-AF65-F5344CB8AC3E}">
        <p14:creationId xmlns:p14="http://schemas.microsoft.com/office/powerpoint/2010/main" val="16850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62F-E3AE-47C1-9B51-60554F87062D}"/>
              </a:ext>
            </a:extLst>
          </p:cNvPr>
          <p:cNvSpPr>
            <a:spLocks noGrp="1"/>
          </p:cNvSpPr>
          <p:nvPr>
            <p:ph type="title"/>
          </p:nvPr>
        </p:nvSpPr>
        <p:spPr/>
        <p:txBody>
          <a:bodyPr/>
          <a:lstStyle/>
          <a:p>
            <a:r>
              <a:rPr lang="en-US" b="1" dirty="0">
                <a:latin typeface="+mn-lt"/>
              </a:rPr>
              <a:t>Guiding Principles (continued)</a:t>
            </a:r>
          </a:p>
        </p:txBody>
      </p:sp>
      <p:sp>
        <p:nvSpPr>
          <p:cNvPr id="3" name="Content Placeholder 2">
            <a:extLst>
              <a:ext uri="{FF2B5EF4-FFF2-40B4-BE49-F238E27FC236}">
                <a16:creationId xmlns:a16="http://schemas.microsoft.com/office/drawing/2014/main" id="{137A92F0-3AF9-4450-B9A6-D3D361690EEB}"/>
              </a:ext>
            </a:extLst>
          </p:cNvPr>
          <p:cNvSpPr>
            <a:spLocks noGrp="1"/>
          </p:cNvSpPr>
          <p:nvPr>
            <p:ph idx="1"/>
          </p:nvPr>
        </p:nvSpPr>
        <p:spPr/>
        <p:txBody>
          <a:bodyPr>
            <a:normAutofit fontScale="85000" lnSpcReduction="10000"/>
          </a:bodyPr>
          <a:lstStyle/>
          <a:p>
            <a:pPr marL="514350" indent="-514350">
              <a:buFont typeface="Arial" panose="020B0604020202020204" pitchFamily="34" charset="0"/>
              <a:buAutoNum type="arabicPeriod" startAt="8"/>
            </a:pPr>
            <a:r>
              <a:rPr lang="en-US" b="1" dirty="0"/>
              <a:t>Content and Process Standards – a program driven by standards or expectations that inform course and unit learning goals.</a:t>
            </a:r>
          </a:p>
          <a:p>
            <a:pPr marL="514350" indent="-514350">
              <a:buAutoNum type="arabicPeriod" startAt="8"/>
            </a:pPr>
            <a:r>
              <a:rPr lang="en-US" b="1" dirty="0"/>
              <a:t>Connections – an explicit and coherent exploration of how ideas relate.</a:t>
            </a:r>
          </a:p>
          <a:p>
            <a:pPr marL="514350" indent="-514350">
              <a:buAutoNum type="arabicPeriod" startAt="8"/>
            </a:pPr>
            <a:r>
              <a:rPr lang="en-US" b="1" dirty="0"/>
              <a:t> Context and Modeling – an inclusion of situations, applications, contemporary problems that illustrate the power and usefulness of math.</a:t>
            </a:r>
          </a:p>
          <a:p>
            <a:pPr marL="514350" indent="-514350">
              <a:buAutoNum type="arabicPeriod" startAt="8"/>
            </a:pPr>
            <a:r>
              <a:rPr lang="en-US" b="1" dirty="0"/>
              <a:t> Assessment – a recognition that assessment is an integral part of instruction.</a:t>
            </a:r>
          </a:p>
          <a:p>
            <a:pPr marL="514350" indent="-514350">
              <a:buAutoNum type="arabicPeriod" startAt="8"/>
            </a:pPr>
            <a:r>
              <a:rPr lang="en-US" b="1" dirty="0"/>
              <a:t> Technology – a full uses of the technologies that increase the productivity of instruction</a:t>
            </a:r>
          </a:p>
          <a:p>
            <a:pPr marL="514350" indent="-514350">
              <a:buAutoNum type="arabicPeriod" startAt="8"/>
            </a:pPr>
            <a:r>
              <a:rPr lang="en-US" b="1" dirty="0"/>
              <a:t> Adequate Time – it’s incredibly hard to do in less than one hour each day.</a:t>
            </a:r>
          </a:p>
          <a:p>
            <a:pPr marL="514350" indent="-514350">
              <a:buAutoNum type="arabicPeriod" startAt="8"/>
            </a:pPr>
            <a:r>
              <a:rPr lang="en-US" b="1" dirty="0"/>
              <a:t> Professional Growth and Collaboration – an intensive focus on professional growth and collaboration among teachers</a:t>
            </a:r>
          </a:p>
        </p:txBody>
      </p:sp>
    </p:spTree>
    <p:extLst>
      <p:ext uri="{BB962C8B-B14F-4D97-AF65-F5344CB8AC3E}">
        <p14:creationId xmlns:p14="http://schemas.microsoft.com/office/powerpoint/2010/main" val="40096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8296-CFF3-434B-B200-312D8553C022}"/>
              </a:ext>
            </a:extLst>
          </p:cNvPr>
          <p:cNvSpPr>
            <a:spLocks noGrp="1"/>
          </p:cNvSpPr>
          <p:nvPr>
            <p:ph type="title"/>
          </p:nvPr>
        </p:nvSpPr>
        <p:spPr/>
        <p:txBody>
          <a:bodyPr/>
          <a:lstStyle/>
          <a:p>
            <a:r>
              <a:rPr lang="en-US" b="1" dirty="0">
                <a:latin typeface="+mn-lt"/>
              </a:rPr>
              <a:t>Guiding Questions</a:t>
            </a:r>
          </a:p>
        </p:txBody>
      </p:sp>
      <p:sp>
        <p:nvSpPr>
          <p:cNvPr id="3" name="Content Placeholder 2">
            <a:extLst>
              <a:ext uri="{FF2B5EF4-FFF2-40B4-BE49-F238E27FC236}">
                <a16:creationId xmlns:a16="http://schemas.microsoft.com/office/drawing/2014/main" id="{AEB23A96-1135-4086-A022-61C52836C1A4}"/>
              </a:ext>
            </a:extLst>
          </p:cNvPr>
          <p:cNvSpPr>
            <a:spLocks noGrp="1"/>
          </p:cNvSpPr>
          <p:nvPr>
            <p:ph idx="1"/>
          </p:nvPr>
        </p:nvSpPr>
        <p:spPr>
          <a:xfrm>
            <a:off x="838200" y="1544714"/>
            <a:ext cx="10515600" cy="4864963"/>
          </a:xfrm>
        </p:spPr>
        <p:txBody>
          <a:bodyPr>
            <a:normAutofit fontScale="92500" lnSpcReduction="10000"/>
          </a:bodyPr>
          <a:lstStyle/>
          <a:p>
            <a:pPr marL="0" indent="0" algn="l">
              <a:buNone/>
            </a:pPr>
            <a:r>
              <a:rPr lang="en-US" sz="2400" b="1" dirty="0">
                <a:latin typeface="FuturaPT-Demi"/>
              </a:rPr>
              <a:t>So Chapter 3 is freely available at:</a:t>
            </a:r>
          </a:p>
          <a:p>
            <a:pPr marL="0" indent="0" algn="l">
              <a:buNone/>
            </a:pPr>
            <a:r>
              <a:rPr lang="en-US" sz="2400" b="1" dirty="0">
                <a:latin typeface="+mn-lt"/>
                <a:hlinkClick r:id="rId2"/>
              </a:rPr>
              <a:t>https://samplechapters.heinemann.com/invigorating-high-school-math</a:t>
            </a:r>
            <a:endParaRPr lang="en-US" sz="2400" b="1" dirty="0">
              <a:latin typeface="+mn-lt"/>
            </a:endParaRPr>
          </a:p>
          <a:p>
            <a:pPr marL="0" indent="0" algn="l">
              <a:buNone/>
            </a:pPr>
            <a:endParaRPr lang="en-US" sz="2400" b="1" dirty="0">
              <a:latin typeface="FuturaPT-Demi"/>
            </a:endParaRPr>
          </a:p>
          <a:p>
            <a:pPr marL="0" indent="0" algn="l">
              <a:buNone/>
            </a:pPr>
            <a:r>
              <a:rPr lang="en-US" sz="2400" b="1" dirty="0">
                <a:latin typeface="FuturaPT-Demi"/>
              </a:rPr>
              <a:t>Start a discussion after reading the chapter with: </a:t>
            </a:r>
          </a:p>
          <a:p>
            <a:pPr marL="0" indent="0" algn="l">
              <a:buNone/>
            </a:pPr>
            <a:endParaRPr lang="en-US" sz="2400" b="1" i="0" u="none" strike="noStrike" baseline="0" dirty="0">
              <a:latin typeface="FuturaPT-Demi"/>
            </a:endParaRPr>
          </a:p>
          <a:p>
            <a:pPr marL="0" indent="0" algn="l">
              <a:buNone/>
            </a:pPr>
            <a:r>
              <a:rPr lang="en-US" sz="2400" b="1" i="0" u="none" strike="noStrike" baseline="0" dirty="0">
                <a:latin typeface="FuturaPT-Demi"/>
              </a:rPr>
              <a:t>1. </a:t>
            </a:r>
            <a:r>
              <a:rPr lang="en-US" sz="2400" b="1" i="0" u="none" strike="noStrike" baseline="0" dirty="0">
                <a:latin typeface="JansonTextLTStd-Roman"/>
              </a:rPr>
              <a:t>Of these fourteen domains, which ones do you think your department comes</a:t>
            </a:r>
          </a:p>
          <a:p>
            <a:pPr marL="0" indent="0" algn="l">
              <a:buNone/>
            </a:pPr>
            <a:r>
              <a:rPr lang="en-US" sz="2400" b="1" i="0" u="none" strike="noStrike" baseline="0" dirty="0">
                <a:latin typeface="JansonTextLTStd-Roman"/>
              </a:rPr>
              <a:t>	closest to meeting? In what ways is this the case?</a:t>
            </a:r>
          </a:p>
          <a:p>
            <a:pPr marL="0" indent="0" algn="l">
              <a:buNone/>
            </a:pPr>
            <a:r>
              <a:rPr lang="en-US" sz="2400" b="1" i="0" u="none" strike="noStrike" baseline="0" dirty="0">
                <a:latin typeface="FuturaPT-Demi"/>
              </a:rPr>
              <a:t>2. </a:t>
            </a:r>
            <a:r>
              <a:rPr lang="en-US" sz="2400" b="1" i="0" u="none" strike="noStrike" baseline="0" dirty="0">
                <a:latin typeface="JansonTextLTStd-Roman"/>
              </a:rPr>
              <a:t>Of these fourteen domains, which ones do you think your department is farthest from 	meeting? Why do you think this is the case? What specific steps can you take to 	change this?</a:t>
            </a:r>
          </a:p>
          <a:p>
            <a:pPr marL="0" indent="0" algn="l">
              <a:buNone/>
            </a:pPr>
            <a:r>
              <a:rPr lang="en-US" sz="2400" b="1" i="0" u="none" strike="noStrike" baseline="0" dirty="0">
                <a:latin typeface="FuturaPT-Demi"/>
              </a:rPr>
              <a:t>3. </a:t>
            </a:r>
            <a:r>
              <a:rPr lang="en-US" sz="2400" b="1" i="0" u="none" strike="noStrike" baseline="0" dirty="0">
                <a:latin typeface="JansonTextLTStd-Roman"/>
              </a:rPr>
              <a:t>Of these fourteen domains, and given that it is impossible to simultaneously 	address them all, which two or three do you and your colleagues believe 	are good places to start?</a:t>
            </a:r>
            <a:endParaRPr lang="en-US" sz="2400" b="1" dirty="0"/>
          </a:p>
        </p:txBody>
      </p:sp>
    </p:spTree>
    <p:extLst>
      <p:ext uri="{BB962C8B-B14F-4D97-AF65-F5344CB8AC3E}">
        <p14:creationId xmlns:p14="http://schemas.microsoft.com/office/powerpoint/2010/main" val="289748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6222-CA10-467F-A753-54431FAF001C}"/>
              </a:ext>
            </a:extLst>
          </p:cNvPr>
          <p:cNvSpPr>
            <a:spLocks noGrp="1"/>
          </p:cNvSpPr>
          <p:nvPr>
            <p:ph type="title"/>
          </p:nvPr>
        </p:nvSpPr>
        <p:spPr/>
        <p:txBody>
          <a:bodyPr/>
          <a:lstStyle/>
          <a:p>
            <a:r>
              <a:rPr lang="en-US" b="1" dirty="0">
                <a:latin typeface="+mn-lt"/>
              </a:rPr>
              <a:t>Converting Principles into Courses</a:t>
            </a:r>
          </a:p>
        </p:txBody>
      </p:sp>
      <p:sp>
        <p:nvSpPr>
          <p:cNvPr id="3" name="Content Placeholder 2">
            <a:extLst>
              <a:ext uri="{FF2B5EF4-FFF2-40B4-BE49-F238E27FC236}">
                <a16:creationId xmlns:a16="http://schemas.microsoft.com/office/drawing/2014/main" id="{D7B50417-27D2-462F-B16B-0283FAB60656}"/>
              </a:ext>
            </a:extLst>
          </p:cNvPr>
          <p:cNvSpPr>
            <a:spLocks noGrp="1"/>
          </p:cNvSpPr>
          <p:nvPr>
            <p:ph idx="1"/>
          </p:nvPr>
        </p:nvSpPr>
        <p:spPr/>
        <p:txBody>
          <a:bodyPr/>
          <a:lstStyle/>
          <a:p>
            <a:pPr marL="0" indent="0">
              <a:buNone/>
            </a:pPr>
            <a:r>
              <a:rPr lang="en-US" sz="3600" b="1" dirty="0"/>
              <a:t>One answer for grades 9 and 10:</a:t>
            </a:r>
          </a:p>
          <a:p>
            <a:pPr marL="0" indent="0">
              <a:buNone/>
            </a:pPr>
            <a:endParaRPr lang="en-US" sz="3600" b="1" dirty="0"/>
          </a:p>
          <a:p>
            <a:pPr marL="0" indent="0">
              <a:buNone/>
            </a:pPr>
            <a:r>
              <a:rPr lang="en-US" sz="3600" b="1" dirty="0"/>
              <a:t>Two common, integrated (algebra, geometry, statistics) courses</a:t>
            </a:r>
          </a:p>
          <a:p>
            <a:pPr marL="0" indent="0">
              <a:buNone/>
            </a:pPr>
            <a:r>
              <a:rPr lang="en-US" sz="3600" b="1" dirty="0"/>
              <a:t>	- Integrated High School Mathematics 1</a:t>
            </a:r>
          </a:p>
          <a:p>
            <a:pPr marL="0" indent="0">
              <a:buNone/>
            </a:pPr>
            <a:r>
              <a:rPr lang="en-US" sz="3600" b="1" dirty="0"/>
              <a:t>	- Integrated High School Mathematics </a:t>
            </a:r>
            <a:r>
              <a:rPr lang="en-US" b="1" dirty="0"/>
              <a:t>2</a:t>
            </a:r>
          </a:p>
        </p:txBody>
      </p:sp>
    </p:spTree>
    <p:extLst>
      <p:ext uri="{BB962C8B-B14F-4D97-AF65-F5344CB8AC3E}">
        <p14:creationId xmlns:p14="http://schemas.microsoft.com/office/powerpoint/2010/main" val="135047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19F10-0881-4EA9-BB77-11306BEDA600}"/>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3044283" y="0"/>
            <a:ext cx="5163015" cy="7649737"/>
          </a:xfrm>
          <a:prstGeom prst="rect">
            <a:avLst/>
          </a:prstGeom>
          <a:noFill/>
        </p:spPr>
      </p:pic>
    </p:spTree>
    <p:extLst>
      <p:ext uri="{BB962C8B-B14F-4D97-AF65-F5344CB8AC3E}">
        <p14:creationId xmlns:p14="http://schemas.microsoft.com/office/powerpoint/2010/main" val="169855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F3F4F-BB26-4EA5-825D-3BAC5650165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Unit Example</a:t>
            </a:r>
          </a:p>
        </p:txBody>
      </p:sp>
      <p:pic>
        <p:nvPicPr>
          <p:cNvPr id="4" name="Content Placeholder 3">
            <a:extLst>
              <a:ext uri="{FF2B5EF4-FFF2-40B4-BE49-F238E27FC236}">
                <a16:creationId xmlns:a16="http://schemas.microsoft.com/office/drawing/2014/main" id="{9E6FD3FB-0547-4520-A2CB-4A56425200E9}"/>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207620" y="-133814"/>
            <a:ext cx="5955680" cy="7560526"/>
          </a:xfrm>
          <a:prstGeom prst="rect">
            <a:avLst/>
          </a:prstGeom>
          <a:noFill/>
        </p:spPr>
      </p:pic>
    </p:spTree>
    <p:extLst>
      <p:ext uri="{BB962C8B-B14F-4D97-AF65-F5344CB8AC3E}">
        <p14:creationId xmlns:p14="http://schemas.microsoft.com/office/powerpoint/2010/main" val="3805205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94C6-57E2-413B-B62C-25779D127026}"/>
              </a:ext>
            </a:extLst>
          </p:cNvPr>
          <p:cNvSpPr>
            <a:spLocks noGrp="1"/>
          </p:cNvSpPr>
          <p:nvPr>
            <p:ph type="title"/>
          </p:nvPr>
        </p:nvSpPr>
        <p:spPr>
          <a:xfrm>
            <a:off x="648929" y="629266"/>
            <a:ext cx="3505495" cy="1622321"/>
          </a:xfrm>
        </p:spPr>
        <p:txBody>
          <a:bodyPr>
            <a:noAutofit/>
          </a:bodyPr>
          <a:lstStyle/>
          <a:p>
            <a:r>
              <a:rPr lang="en-US" sz="4000" b="1" dirty="0">
                <a:latin typeface="+mn-lt"/>
              </a:rPr>
              <a:t>Converting Principles into Pathways</a:t>
            </a:r>
          </a:p>
        </p:txBody>
      </p:sp>
      <p:sp>
        <p:nvSpPr>
          <p:cNvPr id="3" name="Content Placeholder 2">
            <a:extLst>
              <a:ext uri="{FF2B5EF4-FFF2-40B4-BE49-F238E27FC236}">
                <a16:creationId xmlns:a16="http://schemas.microsoft.com/office/drawing/2014/main" id="{45CBF6E4-DAA4-40F0-A80E-4471871D740C}"/>
              </a:ext>
            </a:extLst>
          </p:cNvPr>
          <p:cNvSpPr>
            <a:spLocks noGrp="1"/>
          </p:cNvSpPr>
          <p:nvPr>
            <p:ph idx="1"/>
          </p:nvPr>
        </p:nvSpPr>
        <p:spPr>
          <a:xfrm>
            <a:off x="648931" y="2438400"/>
            <a:ext cx="3505494" cy="3785419"/>
          </a:xfrm>
        </p:spPr>
        <p:txBody>
          <a:bodyPr>
            <a:normAutofit/>
          </a:bodyPr>
          <a:lstStyle/>
          <a:p>
            <a:pPr marL="0" indent="0">
              <a:buNone/>
            </a:pPr>
            <a:r>
              <a:rPr lang="en-US" b="1" dirty="0"/>
              <a:t>Three Differentiated pathways for relevant, meaningful, appropriate mathematics for grades 11 and 12.</a:t>
            </a:r>
          </a:p>
          <a:p>
            <a:pPr marL="0" indent="0">
              <a:buNone/>
            </a:pPr>
            <a:endParaRPr lang="en-US" b="1" dirty="0"/>
          </a:p>
          <a:p>
            <a:pPr marL="0" indent="0">
              <a:buNone/>
            </a:pPr>
            <a:endParaRPr lang="en-US" b="1" dirty="0"/>
          </a:p>
          <a:p>
            <a:pPr marL="0" indent="0">
              <a:buNone/>
            </a:pPr>
            <a:endParaRPr lang="en-US"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71921985-064D-3E41-9CFB-3CCFE13DA1B3}"/>
              </a:ext>
            </a:extLst>
          </p:cNvPr>
          <p:cNvPicPr>
            <a:picLocks noChangeAspect="1"/>
          </p:cNvPicPr>
          <p:nvPr/>
        </p:nvPicPr>
        <p:blipFill>
          <a:blip r:embed="rId2"/>
          <a:stretch>
            <a:fillRect/>
          </a:stretch>
        </p:blipFill>
        <p:spPr>
          <a:xfrm>
            <a:off x="4360981" y="804671"/>
            <a:ext cx="7581999" cy="4931467"/>
          </a:xfrm>
          <a:prstGeom prst="rect">
            <a:avLst/>
          </a:prstGeom>
        </p:spPr>
      </p:pic>
    </p:spTree>
    <p:extLst>
      <p:ext uri="{BB962C8B-B14F-4D97-AF65-F5344CB8AC3E}">
        <p14:creationId xmlns:p14="http://schemas.microsoft.com/office/powerpoint/2010/main" val="136675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A80FA-0FAE-4D67-8757-420348D266CD}"/>
              </a:ext>
            </a:extLst>
          </p:cNvPr>
          <p:cNvSpPr>
            <a:spLocks noGrp="1"/>
          </p:cNvSpPr>
          <p:nvPr>
            <p:ph type="title"/>
          </p:nvPr>
        </p:nvSpPr>
        <p:spPr>
          <a:xfrm>
            <a:off x="466722" y="586855"/>
            <a:ext cx="3201366" cy="3387497"/>
          </a:xfrm>
        </p:spPr>
        <p:txBody>
          <a:bodyPr anchor="b">
            <a:normAutofit/>
          </a:bodyPr>
          <a:lstStyle/>
          <a:p>
            <a:pPr algn="r"/>
            <a:r>
              <a:rPr lang="en-US" sz="3700" b="1">
                <a:solidFill>
                  <a:srgbClr val="FFFFFF"/>
                </a:solidFill>
                <a:latin typeface="+mn-lt"/>
              </a:rPr>
              <a:t>And again, detailed course outlines for each new or nontraditional course</a:t>
            </a:r>
          </a:p>
        </p:txBody>
      </p:sp>
      <p:pic>
        <p:nvPicPr>
          <p:cNvPr id="11" name="Content Placeholder 10">
            <a:extLst>
              <a:ext uri="{FF2B5EF4-FFF2-40B4-BE49-F238E27FC236}">
                <a16:creationId xmlns:a16="http://schemas.microsoft.com/office/drawing/2014/main" id="{5DC1173F-85D9-4FEB-A942-AF19C645D8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973" y="352274"/>
            <a:ext cx="8956383" cy="6133171"/>
          </a:xfrm>
          <a:prstGeom prst="rect">
            <a:avLst/>
          </a:prstGeom>
          <a:noFill/>
          <a:ln>
            <a:noFill/>
          </a:ln>
        </p:spPr>
      </p:pic>
    </p:spTree>
    <p:extLst>
      <p:ext uri="{BB962C8B-B14F-4D97-AF65-F5344CB8AC3E}">
        <p14:creationId xmlns:p14="http://schemas.microsoft.com/office/powerpoint/2010/main" val="40704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3E70-7C09-449E-9C70-66E357036851}"/>
              </a:ext>
            </a:extLst>
          </p:cNvPr>
          <p:cNvSpPr>
            <a:spLocks noGrp="1"/>
          </p:cNvSpPr>
          <p:nvPr>
            <p:ph type="title"/>
          </p:nvPr>
        </p:nvSpPr>
        <p:spPr/>
        <p:txBody>
          <a:bodyPr/>
          <a:lstStyle/>
          <a:p>
            <a:r>
              <a:rPr lang="en-US" b="1" dirty="0">
                <a:latin typeface="+mn-lt"/>
              </a:rPr>
              <a:t>But as we all know, curriculum alone won’t solve our problems.</a:t>
            </a:r>
          </a:p>
        </p:txBody>
      </p:sp>
      <p:sp>
        <p:nvSpPr>
          <p:cNvPr id="3" name="Content Placeholder 2">
            <a:extLst>
              <a:ext uri="{FF2B5EF4-FFF2-40B4-BE49-F238E27FC236}">
                <a16:creationId xmlns:a16="http://schemas.microsoft.com/office/drawing/2014/main" id="{355D8AB7-8ED0-463C-9534-F964684C9E00}"/>
              </a:ext>
            </a:extLst>
          </p:cNvPr>
          <p:cNvSpPr>
            <a:spLocks noGrp="1"/>
          </p:cNvSpPr>
          <p:nvPr>
            <p:ph idx="1"/>
          </p:nvPr>
        </p:nvSpPr>
        <p:spPr/>
        <p:txBody>
          <a:bodyPr>
            <a:normAutofit lnSpcReduction="10000"/>
          </a:bodyPr>
          <a:lstStyle/>
          <a:p>
            <a:pPr marL="0" indent="0">
              <a:buNone/>
            </a:pPr>
            <a:r>
              <a:rPr lang="en-US" sz="3600" b="1" dirty="0"/>
              <a:t>Implementing these changes in what we teach requires commensurate changes in how we teach and assess and what we focus on:</a:t>
            </a:r>
          </a:p>
          <a:p>
            <a:endParaRPr lang="en-US" sz="3600" b="1" dirty="0"/>
          </a:p>
          <a:p>
            <a:r>
              <a:rPr lang="en-US" sz="3600" b="1" dirty="0"/>
              <a:t>Pedagogy</a:t>
            </a:r>
          </a:p>
          <a:p>
            <a:r>
              <a:rPr lang="en-US" sz="3600" b="1" dirty="0"/>
              <a:t>Assessment</a:t>
            </a:r>
          </a:p>
          <a:p>
            <a:r>
              <a:rPr lang="en-US" sz="3600" b="1" dirty="0"/>
              <a:t>Technology</a:t>
            </a:r>
          </a:p>
          <a:p>
            <a:r>
              <a:rPr lang="en-US" sz="3600" b="1" dirty="0"/>
              <a:t>Modeling</a:t>
            </a:r>
          </a:p>
        </p:txBody>
      </p:sp>
    </p:spTree>
    <p:extLst>
      <p:ext uri="{BB962C8B-B14F-4D97-AF65-F5344CB8AC3E}">
        <p14:creationId xmlns:p14="http://schemas.microsoft.com/office/powerpoint/2010/main" val="235980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04FD-60E7-40CF-A83E-D4B12347C691}"/>
              </a:ext>
            </a:extLst>
          </p:cNvPr>
          <p:cNvSpPr>
            <a:spLocks noGrp="1"/>
          </p:cNvSpPr>
          <p:nvPr>
            <p:ph type="title"/>
          </p:nvPr>
        </p:nvSpPr>
        <p:spPr/>
        <p:txBody>
          <a:bodyPr/>
          <a:lstStyle/>
          <a:p>
            <a:r>
              <a:rPr lang="en-US" b="1" dirty="0">
                <a:latin typeface="+mn-lt"/>
              </a:rPr>
              <a:t>What we know about change:</a:t>
            </a:r>
          </a:p>
        </p:txBody>
      </p:sp>
      <p:sp>
        <p:nvSpPr>
          <p:cNvPr id="3" name="Content Placeholder 2">
            <a:extLst>
              <a:ext uri="{FF2B5EF4-FFF2-40B4-BE49-F238E27FC236}">
                <a16:creationId xmlns:a16="http://schemas.microsoft.com/office/drawing/2014/main" id="{038D937A-F319-4945-9BD5-962F7D22F4E8}"/>
              </a:ext>
            </a:extLst>
          </p:cNvPr>
          <p:cNvSpPr>
            <a:spLocks noGrp="1"/>
          </p:cNvSpPr>
          <p:nvPr>
            <p:ph idx="1"/>
          </p:nvPr>
        </p:nvSpPr>
        <p:spPr>
          <a:xfrm>
            <a:off x="283028" y="1589314"/>
            <a:ext cx="11593286" cy="4598534"/>
          </a:xfrm>
        </p:spPr>
        <p:txBody>
          <a:bodyPr>
            <a:noAutofit/>
          </a:bodyPr>
          <a:lstStyle/>
          <a:p>
            <a:r>
              <a:rPr lang="en-US" sz="3200" b="1" i="0" u="none" strike="noStrike" baseline="0" dirty="0">
                <a:solidFill>
                  <a:srgbClr val="000000"/>
                </a:solidFill>
                <a:latin typeface="JansonTextLTStd-Roman"/>
              </a:rPr>
              <a:t>Change takes time, but too often we are asked to implement changes prematurely, before getting buy-in and before those who need to do the implementation are adequately trained and ready.</a:t>
            </a:r>
          </a:p>
          <a:p>
            <a:pPr algn="l"/>
            <a:r>
              <a:rPr lang="en-US" sz="3200" b="1" i="0" u="none" strike="noStrike" baseline="0" dirty="0">
                <a:solidFill>
                  <a:srgbClr val="000000"/>
                </a:solidFill>
                <a:latin typeface="JansonTextLTStd-Roman"/>
              </a:rPr>
              <a:t>Change begins with informed discussion, but too often the scope of change is</a:t>
            </a:r>
            <a:r>
              <a:rPr lang="en-US" sz="3200" b="1" dirty="0">
                <a:solidFill>
                  <a:srgbClr val="000000"/>
                </a:solidFill>
                <a:latin typeface="JansonTextLTStd-Roman"/>
              </a:rPr>
              <a:t> </a:t>
            </a:r>
            <a:r>
              <a:rPr lang="en-US" sz="3200" b="1" i="0" u="none" strike="noStrike" baseline="0" dirty="0">
                <a:solidFill>
                  <a:srgbClr val="000000"/>
                </a:solidFill>
                <a:latin typeface="JansonTextLTStd-Roman"/>
              </a:rPr>
              <a:t>imposed without adequate discussion or without building a consensus for change.</a:t>
            </a:r>
          </a:p>
          <a:p>
            <a:pPr algn="l"/>
            <a:r>
              <a:rPr lang="en-US" sz="3200" b="1" i="0" u="none" strike="noStrike" baseline="0" dirty="0">
                <a:solidFill>
                  <a:srgbClr val="000000"/>
                </a:solidFill>
                <a:latin typeface="JansonTextLTStd-Roman"/>
              </a:rPr>
              <a:t>Change takes careful planning, but too often insufficient time and resources are allocated to this essential step, resulting in decisions that are imposed, made prematurely, or made without adequate thought to their implications.</a:t>
            </a:r>
          </a:p>
        </p:txBody>
      </p:sp>
    </p:spTree>
    <p:extLst>
      <p:ext uri="{BB962C8B-B14F-4D97-AF65-F5344CB8AC3E}">
        <p14:creationId xmlns:p14="http://schemas.microsoft.com/office/powerpoint/2010/main" val="169008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4730-93A4-4DA8-8735-D58B4972B097}"/>
              </a:ext>
            </a:extLst>
          </p:cNvPr>
          <p:cNvSpPr>
            <a:spLocks noGrp="1"/>
          </p:cNvSpPr>
          <p:nvPr>
            <p:ph type="title"/>
          </p:nvPr>
        </p:nvSpPr>
        <p:spPr/>
        <p:txBody>
          <a:bodyPr/>
          <a:lstStyle/>
          <a:p>
            <a:r>
              <a:rPr lang="en-US" b="1" dirty="0">
                <a:latin typeface="+mn-lt"/>
              </a:rPr>
              <a:t>Looking back and looking ahead at 72: </a:t>
            </a:r>
            <a:br>
              <a:rPr lang="en-US" b="1" dirty="0">
                <a:latin typeface="+mn-lt"/>
              </a:rPr>
            </a:br>
            <a:r>
              <a:rPr lang="en-US" b="1" dirty="0">
                <a:latin typeface="+mn-lt"/>
              </a:rPr>
              <a:t>A personal perspective to humanize</a:t>
            </a:r>
          </a:p>
        </p:txBody>
      </p:sp>
      <p:sp>
        <p:nvSpPr>
          <p:cNvPr id="3" name="Content Placeholder 2">
            <a:extLst>
              <a:ext uri="{FF2B5EF4-FFF2-40B4-BE49-F238E27FC236}">
                <a16:creationId xmlns:a16="http://schemas.microsoft.com/office/drawing/2014/main" id="{796F7638-8696-4B49-969A-A93370AC24F4}"/>
              </a:ext>
            </a:extLst>
          </p:cNvPr>
          <p:cNvSpPr>
            <a:spLocks noGrp="1"/>
          </p:cNvSpPr>
          <p:nvPr>
            <p:ph idx="1"/>
          </p:nvPr>
        </p:nvSpPr>
        <p:spPr/>
        <p:txBody>
          <a:bodyPr>
            <a:normAutofit fontScale="92500" lnSpcReduction="20000"/>
          </a:bodyPr>
          <a:lstStyle/>
          <a:p>
            <a:pPr marL="0" indent="0">
              <a:buNone/>
            </a:pPr>
            <a:r>
              <a:rPr lang="en-US" b="1" dirty="0"/>
              <a:t>Looking back:</a:t>
            </a:r>
          </a:p>
          <a:p>
            <a:pPr marL="0" indent="0">
              <a:buNone/>
            </a:pPr>
            <a:r>
              <a:rPr lang="en-US" b="1" dirty="0"/>
              <a:t>-  K-8 progress</a:t>
            </a:r>
          </a:p>
          <a:p>
            <a:pPr>
              <a:buFontTx/>
              <a:buChar char="-"/>
            </a:pPr>
            <a:r>
              <a:rPr lang="en-US" b="1" dirty="0"/>
              <a:t>Technology progress</a:t>
            </a:r>
          </a:p>
          <a:p>
            <a:pPr>
              <a:buFontTx/>
              <a:buChar char="-"/>
            </a:pPr>
            <a:r>
              <a:rPr lang="en-US" b="1" dirty="0"/>
              <a:t>Gender equity process</a:t>
            </a:r>
          </a:p>
          <a:p>
            <a:pPr marL="0" indent="0">
              <a:buNone/>
            </a:pPr>
            <a:r>
              <a:rPr lang="en-US" b="1" dirty="0"/>
              <a:t>But, limited progress on:</a:t>
            </a:r>
          </a:p>
          <a:p>
            <a:pPr>
              <a:buFontTx/>
              <a:buChar char="-"/>
            </a:pPr>
            <a:r>
              <a:rPr lang="en-US" b="1" dirty="0" err="1"/>
              <a:t>Detracking</a:t>
            </a:r>
            <a:endParaRPr lang="en-US" b="1" dirty="0"/>
          </a:p>
          <a:p>
            <a:pPr>
              <a:buFontTx/>
              <a:buChar char="-"/>
            </a:pPr>
            <a:r>
              <a:rPr lang="en-US" b="1" dirty="0"/>
              <a:t>Instructional quality</a:t>
            </a:r>
          </a:p>
          <a:p>
            <a:pPr>
              <a:buFontTx/>
              <a:buChar char="-"/>
            </a:pPr>
            <a:r>
              <a:rPr lang="en-US" b="1" dirty="0"/>
              <a:t>High school</a:t>
            </a:r>
          </a:p>
          <a:p>
            <a:pPr>
              <a:buFontTx/>
              <a:buChar char="-"/>
            </a:pPr>
            <a:r>
              <a:rPr lang="en-US" b="1" dirty="0"/>
              <a:t>Assessment quality</a:t>
            </a:r>
          </a:p>
          <a:p>
            <a:pPr>
              <a:buFontTx/>
              <a:buChar char="-"/>
            </a:pPr>
            <a:r>
              <a:rPr lang="en-US" b="1" dirty="0"/>
              <a:t>Reducing professional isolation</a:t>
            </a:r>
          </a:p>
          <a:p>
            <a:pPr>
              <a:buFontTx/>
              <a:buChar char="-"/>
            </a:pPr>
            <a:endParaRPr lang="en-US" b="1" dirty="0"/>
          </a:p>
        </p:txBody>
      </p:sp>
      <p:sp>
        <p:nvSpPr>
          <p:cNvPr id="4" name="TextBox 3">
            <a:extLst>
              <a:ext uri="{FF2B5EF4-FFF2-40B4-BE49-F238E27FC236}">
                <a16:creationId xmlns:a16="http://schemas.microsoft.com/office/drawing/2014/main" id="{1110FEFB-0618-4F8B-A693-7935CAA29FB5}"/>
              </a:ext>
            </a:extLst>
          </p:cNvPr>
          <p:cNvSpPr txBox="1"/>
          <p:nvPr/>
        </p:nvSpPr>
        <p:spPr>
          <a:xfrm>
            <a:off x="5637319" y="2039001"/>
            <a:ext cx="6005331" cy="3416320"/>
          </a:xfrm>
          <a:prstGeom prst="rect">
            <a:avLst/>
          </a:prstGeom>
          <a:solidFill>
            <a:srgbClr val="FFC000"/>
          </a:solidFill>
        </p:spPr>
        <p:txBody>
          <a:bodyPr wrap="square" rtlCol="0">
            <a:spAutoFit/>
          </a:bodyPr>
          <a:lstStyle/>
          <a:p>
            <a:r>
              <a:rPr lang="en-US" sz="3600" b="1" dirty="0"/>
              <a:t>Since I can’t do it all, as we move into 2022, my personal commitment of time and writing and advocacy will be:</a:t>
            </a:r>
          </a:p>
          <a:p>
            <a:pPr marL="285750" indent="-285750">
              <a:buFontTx/>
              <a:buChar char="-"/>
            </a:pPr>
            <a:r>
              <a:rPr lang="en-US" sz="3600" b="1" dirty="0"/>
              <a:t>High school reform</a:t>
            </a:r>
          </a:p>
          <a:p>
            <a:pPr marL="285750" indent="-285750">
              <a:buFontTx/>
              <a:buChar char="-"/>
            </a:pPr>
            <a:r>
              <a:rPr lang="en-US" sz="3600" b="1" dirty="0" err="1"/>
              <a:t>Detracking</a:t>
            </a:r>
            <a:endParaRPr lang="en-US" sz="3600" b="1" dirty="0"/>
          </a:p>
        </p:txBody>
      </p:sp>
    </p:spTree>
    <p:extLst>
      <p:ext uri="{BB962C8B-B14F-4D97-AF65-F5344CB8AC3E}">
        <p14:creationId xmlns:p14="http://schemas.microsoft.com/office/powerpoint/2010/main" val="81916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04FD-60E7-40CF-A83E-D4B12347C691}"/>
              </a:ext>
            </a:extLst>
          </p:cNvPr>
          <p:cNvSpPr>
            <a:spLocks noGrp="1"/>
          </p:cNvSpPr>
          <p:nvPr>
            <p:ph type="title"/>
          </p:nvPr>
        </p:nvSpPr>
        <p:spPr>
          <a:xfrm>
            <a:off x="838200" y="365125"/>
            <a:ext cx="10515600" cy="749997"/>
          </a:xfrm>
        </p:spPr>
        <p:txBody>
          <a:bodyPr/>
          <a:lstStyle/>
          <a:p>
            <a:r>
              <a:rPr lang="en-US" b="1" dirty="0">
                <a:latin typeface="+mn-lt"/>
              </a:rPr>
              <a:t>What we know about change:</a:t>
            </a:r>
          </a:p>
        </p:txBody>
      </p:sp>
      <p:sp>
        <p:nvSpPr>
          <p:cNvPr id="3" name="Content Placeholder 2">
            <a:extLst>
              <a:ext uri="{FF2B5EF4-FFF2-40B4-BE49-F238E27FC236}">
                <a16:creationId xmlns:a16="http://schemas.microsoft.com/office/drawing/2014/main" id="{038D937A-F319-4945-9BD5-962F7D22F4E8}"/>
              </a:ext>
            </a:extLst>
          </p:cNvPr>
          <p:cNvSpPr>
            <a:spLocks noGrp="1"/>
          </p:cNvSpPr>
          <p:nvPr>
            <p:ph idx="1"/>
          </p:nvPr>
        </p:nvSpPr>
        <p:spPr>
          <a:xfrm>
            <a:off x="283028" y="1115122"/>
            <a:ext cx="11593286" cy="5508702"/>
          </a:xfrm>
        </p:spPr>
        <p:txBody>
          <a:bodyPr>
            <a:noAutofit/>
          </a:bodyPr>
          <a:lstStyle/>
          <a:p>
            <a:pPr algn="l">
              <a:lnSpc>
                <a:spcPct val="100000"/>
              </a:lnSpc>
            </a:pPr>
            <a:r>
              <a:rPr lang="en-US" sz="2400" b="1" i="0" u="none" strike="noStrike" baseline="0" dirty="0">
                <a:solidFill>
                  <a:srgbClr val="000000"/>
                </a:solidFill>
                <a:latin typeface="JansonTextLTStd-Roman"/>
              </a:rPr>
              <a:t>Change takes winning over colleagues and decision makers, but too often we ignore recalcitrant colleagues who undermine change initiatives, we leave administrators having to defend decisions they don’t understand, and we forget that board members will worry that changes will negatively affect their own, or their neighbor’s, children, and we fail to brief all decision makers early in the process and continuously over time.</a:t>
            </a:r>
          </a:p>
          <a:p>
            <a:pPr algn="l">
              <a:lnSpc>
                <a:spcPct val="100000"/>
              </a:lnSpc>
            </a:pPr>
            <a:r>
              <a:rPr lang="en-US" sz="2400" b="1" i="0" u="none" strike="noStrike" baseline="0" dirty="0">
                <a:solidFill>
                  <a:srgbClr val="000000"/>
                </a:solidFill>
                <a:latin typeface="JansonTextLTStd-Roman"/>
              </a:rPr>
              <a:t>Change requires mutual trust, a sense of collegiality, and shared purpose that must be built, but too often failure is blamed on recalcitrant teachers who are left uninvolved or uncommitted to the change.</a:t>
            </a:r>
          </a:p>
          <a:p>
            <a:pPr algn="l">
              <a:lnSpc>
                <a:spcPct val="100000"/>
              </a:lnSpc>
            </a:pPr>
            <a:r>
              <a:rPr lang="en-US" sz="2400" b="1" i="0" u="none" strike="noStrike" baseline="0" dirty="0">
                <a:solidFill>
                  <a:srgbClr val="000000"/>
                </a:solidFill>
                <a:latin typeface="JansonTextLTStd-Roman"/>
              </a:rPr>
              <a:t>Change requires support, but too often the time, resources, and outside consultative assistance are not forthcoming.</a:t>
            </a:r>
          </a:p>
          <a:p>
            <a:pPr algn="l">
              <a:lnSpc>
                <a:spcPct val="100000"/>
              </a:lnSpc>
            </a:pPr>
            <a:r>
              <a:rPr lang="en-US" sz="2400" b="1" i="0" u="none" strike="noStrike" baseline="0" dirty="0">
                <a:solidFill>
                  <a:srgbClr val="000000"/>
                </a:solidFill>
                <a:latin typeface="JansonTextLTStd-Roman"/>
              </a:rPr>
              <a:t>Change requires careful monitoring, nimble revision, and ongoing refinement, but too often change is “one and done,” without a deep understanding that nothing of quality is done in one iteration.</a:t>
            </a:r>
          </a:p>
        </p:txBody>
      </p:sp>
    </p:spTree>
    <p:extLst>
      <p:ext uri="{BB962C8B-B14F-4D97-AF65-F5344CB8AC3E}">
        <p14:creationId xmlns:p14="http://schemas.microsoft.com/office/powerpoint/2010/main" val="29261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A2F4-2A90-427B-BBE9-0F1362B64627}"/>
              </a:ext>
            </a:extLst>
          </p:cNvPr>
          <p:cNvSpPr>
            <a:spLocks noGrp="1"/>
          </p:cNvSpPr>
          <p:nvPr>
            <p:ph type="title"/>
          </p:nvPr>
        </p:nvSpPr>
        <p:spPr/>
        <p:txBody>
          <a:bodyPr/>
          <a:lstStyle/>
          <a:p>
            <a:r>
              <a:rPr lang="en-US" b="1" dirty="0">
                <a:latin typeface="+mn-lt"/>
              </a:rPr>
              <a:t>Accordingly, a 5-year implementation plan</a:t>
            </a:r>
          </a:p>
        </p:txBody>
      </p:sp>
      <p:sp>
        <p:nvSpPr>
          <p:cNvPr id="3" name="Content Placeholder 2">
            <a:extLst>
              <a:ext uri="{FF2B5EF4-FFF2-40B4-BE49-F238E27FC236}">
                <a16:creationId xmlns:a16="http://schemas.microsoft.com/office/drawing/2014/main" id="{0FAFDFDC-9CA8-4195-AA57-54AF005EFCC7}"/>
              </a:ext>
            </a:extLst>
          </p:cNvPr>
          <p:cNvSpPr>
            <a:spLocks noGrp="1"/>
          </p:cNvSpPr>
          <p:nvPr>
            <p:ph idx="1"/>
          </p:nvPr>
        </p:nvSpPr>
        <p:spPr/>
        <p:txBody>
          <a:bodyPr/>
          <a:lstStyle/>
          <a:p>
            <a:r>
              <a:rPr lang="en-US" b="1" dirty="0"/>
              <a:t>Year 1: Review current conditions, read research and build consensus</a:t>
            </a:r>
          </a:p>
          <a:p>
            <a:r>
              <a:rPr lang="en-US" b="1" dirty="0"/>
              <a:t>Year 2: Pilot various shifts and engage in intense planning</a:t>
            </a:r>
          </a:p>
          <a:p>
            <a:r>
              <a:rPr lang="en-US" b="1" dirty="0"/>
              <a:t>Year 3: Initial implementation of one grade 9 and one grade 11 course with close monitoring</a:t>
            </a:r>
          </a:p>
          <a:p>
            <a:r>
              <a:rPr lang="en-US" b="1" dirty="0"/>
              <a:t>Year 4: Implementation of more courses and refinement of Year 3 efforts</a:t>
            </a:r>
          </a:p>
          <a:p>
            <a:r>
              <a:rPr lang="en-US" b="1" dirty="0"/>
              <a:t>Year 5: Institutionalization of invigorated program</a:t>
            </a:r>
          </a:p>
        </p:txBody>
      </p:sp>
    </p:spTree>
    <p:extLst>
      <p:ext uri="{BB962C8B-B14F-4D97-AF65-F5344CB8AC3E}">
        <p14:creationId xmlns:p14="http://schemas.microsoft.com/office/powerpoint/2010/main" val="5799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4CA8D-7CB3-41A1-AC8E-7AD770B1E8CD}"/>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3135351" y="0"/>
            <a:ext cx="5921297" cy="6858000"/>
          </a:xfrm>
          <a:prstGeom prst="rect">
            <a:avLst/>
          </a:prstGeom>
          <a:noFill/>
        </p:spPr>
      </p:pic>
    </p:spTree>
    <p:extLst>
      <p:ext uri="{BB962C8B-B14F-4D97-AF65-F5344CB8AC3E}">
        <p14:creationId xmlns:p14="http://schemas.microsoft.com/office/powerpoint/2010/main" val="422847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9700-EC23-4079-B5B0-24A24389F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7DFAFA-FBE3-4EFB-81DB-509429ED0F2A}"/>
              </a:ext>
            </a:extLst>
          </p:cNvPr>
          <p:cNvSpPr>
            <a:spLocks noGrp="1"/>
          </p:cNvSpPr>
          <p:nvPr>
            <p:ph idx="1"/>
          </p:nvPr>
        </p:nvSpPr>
        <p:spPr>
          <a:xfrm>
            <a:off x="838200" y="1171852"/>
            <a:ext cx="10515600" cy="5005111"/>
          </a:xfrm>
        </p:spPr>
        <p:txBody>
          <a:bodyPr>
            <a:normAutofit lnSpcReduction="10000"/>
          </a:bodyPr>
          <a:lstStyle/>
          <a:p>
            <a:pPr marL="0" indent="0">
              <a:buNone/>
            </a:pPr>
            <a:endParaRPr lang="en-US" dirty="0"/>
          </a:p>
          <a:p>
            <a:pPr marL="0" indent="0" algn="ctr">
              <a:buNone/>
            </a:pPr>
            <a:r>
              <a:rPr lang="en-US" sz="4800" b="1" dirty="0"/>
              <a:t>Questions???</a:t>
            </a:r>
          </a:p>
          <a:p>
            <a:pPr marL="0" indent="0" algn="ctr">
              <a:buNone/>
            </a:pPr>
            <a:endParaRPr lang="en-US" sz="4800" b="1" dirty="0"/>
          </a:p>
          <a:p>
            <a:pPr marL="0" indent="0" algn="ctr">
              <a:buNone/>
            </a:pPr>
            <a:endParaRPr lang="en-US" sz="4800" b="1" dirty="0"/>
          </a:p>
          <a:p>
            <a:pPr marL="0" indent="0" algn="ctr">
              <a:buNone/>
            </a:pPr>
            <a:r>
              <a:rPr lang="en-US" sz="6500" b="1" dirty="0"/>
              <a:t>Thank you</a:t>
            </a:r>
          </a:p>
          <a:p>
            <a:pPr marL="0" indent="0" algn="ctr">
              <a:buNone/>
            </a:pPr>
            <a:r>
              <a:rPr lang="en-US" sz="4800" b="1" dirty="0"/>
              <a:t>“The Status Quo is Simply Not Acceptable”</a:t>
            </a:r>
          </a:p>
        </p:txBody>
      </p:sp>
    </p:spTree>
    <p:extLst>
      <p:ext uri="{BB962C8B-B14F-4D97-AF65-F5344CB8AC3E}">
        <p14:creationId xmlns:p14="http://schemas.microsoft.com/office/powerpoint/2010/main" val="237296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Afternoon!</a:t>
            </a:r>
          </a:p>
        </p:txBody>
      </p:sp>
      <p:sp>
        <p:nvSpPr>
          <p:cNvPr id="3" name="Content Placeholder 2"/>
          <p:cNvSpPr>
            <a:spLocks noGrp="1"/>
          </p:cNvSpPr>
          <p:nvPr>
            <p:ph idx="1"/>
          </p:nvPr>
        </p:nvSpPr>
        <p:spPr/>
        <p:txBody>
          <a:bodyPr/>
          <a:lstStyle/>
          <a:p>
            <a:pPr marL="0" indent="0" algn="ctr">
              <a:buNone/>
            </a:pPr>
            <a:r>
              <a:rPr lang="en-US" sz="5400" b="1" dirty="0"/>
              <a:t>Which most closely represents how you are feeling right now?</a:t>
            </a:r>
          </a:p>
          <a:p>
            <a:pPr marL="0" indent="0" algn="ctr">
              <a:buNone/>
            </a:pPr>
            <a:endParaRPr lang="en-US" sz="5400" b="1" dirty="0"/>
          </a:p>
          <a:p>
            <a:pPr marL="0" indent="0" algn="ctr">
              <a:buNone/>
            </a:pPr>
            <a:r>
              <a:rPr lang="en-US" sz="3600" dirty="0">
                <a:solidFill>
                  <a:srgbClr val="333333"/>
                </a:solidFill>
                <a:latin typeface="Segoe UI Emoji" panose="020B0502040204020203" pitchFamily="34" charset="0"/>
              </a:rPr>
              <a:t> </a:t>
            </a:r>
            <a:r>
              <a:rPr lang="en-US" sz="4800" dirty="0">
                <a:solidFill>
                  <a:srgbClr val="333333"/>
                </a:solidFill>
                <a:latin typeface="Segoe UI Emoji" panose="020B0502040204020203" pitchFamily="34" charset="0"/>
              </a:rPr>
              <a:t>🙂</a:t>
            </a:r>
            <a:r>
              <a:rPr lang="en-US" sz="3600" dirty="0">
                <a:solidFill>
                  <a:srgbClr val="333333"/>
                </a:solidFill>
                <a:latin typeface="Segoe UI Emoji" panose="020B0502040204020203" pitchFamily="34" charset="0"/>
              </a:rPr>
              <a:t>    </a:t>
            </a:r>
            <a:r>
              <a:rPr lang="en-US" sz="2000" dirty="0">
                <a:solidFill>
                  <a:srgbClr val="333333"/>
                </a:solidFill>
                <a:latin typeface="Segoe UI Emoji" panose="020B0502040204020203" pitchFamily="34" charset="0"/>
              </a:rPr>
              <a:t> </a:t>
            </a:r>
            <a:r>
              <a:rPr lang="en-US" sz="4800" dirty="0">
                <a:solidFill>
                  <a:srgbClr val="333333"/>
                </a:solidFill>
                <a:latin typeface="Segoe UI Emoji" panose="020B0502040204020203" pitchFamily="34" charset="0"/>
              </a:rPr>
              <a:t>😐</a:t>
            </a:r>
            <a:r>
              <a:rPr lang="en-US" sz="2000" dirty="0">
                <a:solidFill>
                  <a:srgbClr val="333333"/>
                </a:solidFill>
                <a:latin typeface="Segoe UI Emoji" panose="020B0502040204020203" pitchFamily="34" charset="0"/>
              </a:rPr>
              <a:t> </a:t>
            </a:r>
            <a:r>
              <a:rPr lang="en-US" sz="3600" dirty="0">
                <a:solidFill>
                  <a:srgbClr val="333333"/>
                </a:solidFill>
                <a:latin typeface="Segoe UI Emoji" panose="020B0502040204020203" pitchFamily="34" charset="0"/>
              </a:rPr>
              <a:t>     </a:t>
            </a:r>
            <a:r>
              <a:rPr lang="en-US" sz="4800" dirty="0">
                <a:solidFill>
                  <a:srgbClr val="333333"/>
                </a:solidFill>
                <a:latin typeface="Segoe UI Emoji" panose="020B0502040204020203" pitchFamily="34" charset="0"/>
              </a:rPr>
              <a:t>☹️</a:t>
            </a:r>
            <a:r>
              <a:rPr lang="en-US" sz="3600" dirty="0">
                <a:solidFill>
                  <a:srgbClr val="333333"/>
                </a:solidFill>
                <a:latin typeface="Segoe UI Emoji" panose="020B0502040204020203" pitchFamily="34" charset="0"/>
              </a:rPr>
              <a:t> </a:t>
            </a:r>
          </a:p>
          <a:p>
            <a:pPr marL="0" indent="0" algn="ctr">
              <a:buNone/>
            </a:pPr>
            <a:r>
              <a:rPr lang="en-US" sz="3600" dirty="0">
                <a:solidFill>
                  <a:srgbClr val="333333"/>
                </a:solidFill>
                <a:latin typeface="Segoe UI Emoji" panose="020B0502040204020203" pitchFamily="34" charset="0"/>
              </a:rPr>
              <a:t>1         2          3 </a:t>
            </a:r>
            <a:endParaRPr lang="en-US" sz="5400" dirty="0"/>
          </a:p>
        </p:txBody>
      </p:sp>
      <p:sp>
        <p:nvSpPr>
          <p:cNvPr id="4" name="Slide Number Placeholder 3"/>
          <p:cNvSpPr>
            <a:spLocks noGrp="1"/>
          </p:cNvSpPr>
          <p:nvPr>
            <p:ph type="sldNum" sz="quarter" idx="12"/>
          </p:nvPr>
        </p:nvSpPr>
        <p:spPr/>
        <p:txBody>
          <a:bodyPr/>
          <a:lstStyle/>
          <a:p>
            <a:pPr>
              <a:defRPr/>
            </a:pPr>
            <a:fld id="{1FC90162-1F57-4D33-8186-816C404A8A7F}" type="slidenum">
              <a:rPr lang="en-US" smtClean="0"/>
              <a:pPr>
                <a:defRPr/>
              </a:pPr>
              <a:t>4</a:t>
            </a:fld>
            <a:endParaRPr lang="en-US"/>
          </a:p>
        </p:txBody>
      </p:sp>
    </p:spTree>
    <p:extLst>
      <p:ext uri="{BB962C8B-B14F-4D97-AF65-F5344CB8AC3E}">
        <p14:creationId xmlns:p14="http://schemas.microsoft.com/office/powerpoint/2010/main" val="34709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E782-3DA8-47F2-ADFA-A71A811A9F25}"/>
              </a:ext>
            </a:extLst>
          </p:cNvPr>
          <p:cNvSpPr>
            <a:spLocks noGrp="1"/>
          </p:cNvSpPr>
          <p:nvPr>
            <p:ph type="title"/>
          </p:nvPr>
        </p:nvSpPr>
        <p:spPr>
          <a:xfrm>
            <a:off x="1981200" y="226931"/>
            <a:ext cx="8229600" cy="1143000"/>
          </a:xfrm>
        </p:spPr>
        <p:txBody>
          <a:bodyPr/>
          <a:lstStyle/>
          <a:p>
            <a:r>
              <a:rPr lang="en-US" dirty="0"/>
              <a:t>Awesome</a:t>
            </a:r>
          </a:p>
        </p:txBody>
      </p:sp>
      <p:sp>
        <p:nvSpPr>
          <p:cNvPr id="3" name="Content Placeholder 2">
            <a:extLst>
              <a:ext uri="{FF2B5EF4-FFF2-40B4-BE49-F238E27FC236}">
                <a16:creationId xmlns:a16="http://schemas.microsoft.com/office/drawing/2014/main" id="{7C2088F1-D0F0-4394-9F53-AA603106582E}"/>
              </a:ext>
            </a:extLst>
          </p:cNvPr>
          <p:cNvSpPr>
            <a:spLocks noGrp="1"/>
          </p:cNvSpPr>
          <p:nvPr>
            <p:ph idx="1"/>
          </p:nvPr>
        </p:nvSpPr>
        <p:spPr>
          <a:xfrm>
            <a:off x="1981200" y="1552494"/>
            <a:ext cx="8229600" cy="4525963"/>
          </a:xfrm>
        </p:spPr>
        <p:txBody>
          <a:bodyPr/>
          <a:lstStyle/>
          <a:p>
            <a:pPr marL="0" indent="0">
              <a:buNone/>
            </a:pPr>
            <a:endParaRPr lang="en-US" dirty="0"/>
          </a:p>
          <a:p>
            <a:pPr marL="0" indent="0" algn="ctr">
              <a:buNone/>
            </a:pPr>
            <a:r>
              <a:rPr lang="en-US" sz="4000" b="1" dirty="0"/>
              <a:t>Let’s see if we can get everyone to </a:t>
            </a:r>
          </a:p>
          <a:p>
            <a:pPr marL="0" indent="0" algn="ctr">
              <a:buNone/>
            </a:pPr>
            <a:endParaRPr lang="en-US" b="1" dirty="0"/>
          </a:p>
          <a:p>
            <a:pPr marL="0" indent="0" algn="ctr">
              <a:buNone/>
            </a:pPr>
            <a:r>
              <a:rPr lang="en-US" sz="9600" dirty="0">
                <a:solidFill>
                  <a:srgbClr val="333333"/>
                </a:solidFill>
                <a:latin typeface="Segoe UI Emoji" panose="020B0502040204020203" pitchFamily="34" charset="0"/>
              </a:rPr>
              <a:t>🙂</a:t>
            </a:r>
            <a:endParaRPr lang="en-US" sz="9600" dirty="0"/>
          </a:p>
          <a:p>
            <a:pPr marL="0" indent="0" algn="ctr">
              <a:buNone/>
            </a:pPr>
            <a:endParaRPr lang="en-US" dirty="0"/>
          </a:p>
        </p:txBody>
      </p:sp>
      <p:sp>
        <p:nvSpPr>
          <p:cNvPr id="4" name="Slide Number Placeholder 3">
            <a:extLst>
              <a:ext uri="{FF2B5EF4-FFF2-40B4-BE49-F238E27FC236}">
                <a16:creationId xmlns:a16="http://schemas.microsoft.com/office/drawing/2014/main" id="{507E77E7-CE20-41C6-9E2F-BF6840E0109B}"/>
              </a:ext>
            </a:extLst>
          </p:cNvPr>
          <p:cNvSpPr>
            <a:spLocks noGrp="1"/>
          </p:cNvSpPr>
          <p:nvPr>
            <p:ph type="sldNum" sz="quarter" idx="12"/>
          </p:nvPr>
        </p:nvSpPr>
        <p:spPr/>
        <p:txBody>
          <a:bodyPr/>
          <a:lstStyle/>
          <a:p>
            <a:pPr>
              <a:defRPr/>
            </a:pPr>
            <a:fld id="{1FC90162-1F57-4D33-8186-816C404A8A7F}" type="slidenum">
              <a:rPr lang="en-US" smtClean="0"/>
              <a:pPr>
                <a:defRPr/>
              </a:pPr>
              <a:t>5</a:t>
            </a:fld>
            <a:endParaRPr lang="en-US"/>
          </a:p>
        </p:txBody>
      </p:sp>
    </p:spTree>
    <p:extLst>
      <p:ext uri="{BB962C8B-B14F-4D97-AF65-F5344CB8AC3E}">
        <p14:creationId xmlns:p14="http://schemas.microsoft.com/office/powerpoint/2010/main" val="208114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1C8A-54A9-4F61-A81B-1D1464A62E73}"/>
              </a:ext>
            </a:extLst>
          </p:cNvPr>
          <p:cNvSpPr>
            <a:spLocks noGrp="1"/>
          </p:cNvSpPr>
          <p:nvPr>
            <p:ph type="title"/>
          </p:nvPr>
        </p:nvSpPr>
        <p:spPr/>
        <p:txBody>
          <a:bodyPr/>
          <a:lstStyle/>
          <a:p>
            <a:r>
              <a:rPr lang="en-US" b="1" dirty="0">
                <a:latin typeface="+mn-lt"/>
              </a:rPr>
              <a:t>How hard is that?  Modeling a tiny bit of SEL</a:t>
            </a:r>
          </a:p>
        </p:txBody>
      </p:sp>
      <p:sp>
        <p:nvSpPr>
          <p:cNvPr id="3" name="Content Placeholder 2">
            <a:extLst>
              <a:ext uri="{FF2B5EF4-FFF2-40B4-BE49-F238E27FC236}">
                <a16:creationId xmlns:a16="http://schemas.microsoft.com/office/drawing/2014/main" id="{CE98F035-C968-4533-895C-E88C4957908A}"/>
              </a:ext>
            </a:extLst>
          </p:cNvPr>
          <p:cNvSpPr>
            <a:spLocks noGrp="1"/>
          </p:cNvSpPr>
          <p:nvPr>
            <p:ph idx="1"/>
          </p:nvPr>
        </p:nvSpPr>
        <p:spPr>
          <a:xfrm>
            <a:off x="838200" y="1825624"/>
            <a:ext cx="10515600" cy="5032375"/>
          </a:xfrm>
        </p:spPr>
        <p:txBody>
          <a:bodyPr>
            <a:normAutofit lnSpcReduction="10000"/>
          </a:bodyPr>
          <a:lstStyle/>
          <a:p>
            <a:r>
              <a:rPr lang="en-US" sz="3600" b="1" dirty="0"/>
              <a:t>Silly?  Perhaps.</a:t>
            </a:r>
          </a:p>
          <a:p>
            <a:r>
              <a:rPr lang="en-US" sz="3600" b="1" dirty="0"/>
              <a:t>A quick taking of the pulse.</a:t>
            </a:r>
          </a:p>
          <a:p>
            <a:r>
              <a:rPr lang="en-US" sz="3600" b="1" dirty="0"/>
              <a:t>Making it hard for them to retreat.</a:t>
            </a:r>
          </a:p>
          <a:p>
            <a:r>
              <a:rPr lang="en-US" sz="3600" b="1" dirty="0"/>
              <a:t>Acknowledging that NOT everyone comes to class feeling great.</a:t>
            </a:r>
          </a:p>
          <a:p>
            <a:r>
              <a:rPr lang="en-US" sz="3600" b="1" dirty="0"/>
              <a:t>Sending a message that you care.</a:t>
            </a:r>
          </a:p>
          <a:p>
            <a:r>
              <a:rPr lang="en-US" sz="3600" b="1" dirty="0"/>
              <a:t>Shifting from the formal evaluative “state your learning goal” to a more informal human interaction to get things going. </a:t>
            </a:r>
          </a:p>
        </p:txBody>
      </p:sp>
      <p:sp>
        <p:nvSpPr>
          <p:cNvPr id="4" name="Slide Number Placeholder 3">
            <a:extLst>
              <a:ext uri="{FF2B5EF4-FFF2-40B4-BE49-F238E27FC236}">
                <a16:creationId xmlns:a16="http://schemas.microsoft.com/office/drawing/2014/main" id="{59C5F477-14D3-4039-AF92-F61797FC7C34}"/>
              </a:ext>
            </a:extLst>
          </p:cNvPr>
          <p:cNvSpPr>
            <a:spLocks noGrp="1"/>
          </p:cNvSpPr>
          <p:nvPr>
            <p:ph type="sldNum" sz="quarter" idx="12"/>
          </p:nvPr>
        </p:nvSpPr>
        <p:spPr/>
        <p:txBody>
          <a:bodyPr/>
          <a:lstStyle/>
          <a:p>
            <a:pPr>
              <a:defRPr/>
            </a:pPr>
            <a:fld id="{1FC90162-1F57-4D33-8186-816C404A8A7F}" type="slidenum">
              <a:rPr lang="en-US" smtClean="0"/>
              <a:pPr>
                <a:defRPr/>
              </a:pPr>
              <a:t>6</a:t>
            </a:fld>
            <a:endParaRPr lang="en-US"/>
          </a:p>
        </p:txBody>
      </p:sp>
    </p:spTree>
    <p:extLst>
      <p:ext uri="{BB962C8B-B14F-4D97-AF65-F5344CB8AC3E}">
        <p14:creationId xmlns:p14="http://schemas.microsoft.com/office/powerpoint/2010/main" val="34858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55FD-0D79-430B-B03E-6CD6ED593D2C}"/>
              </a:ext>
            </a:extLst>
          </p:cNvPr>
          <p:cNvSpPr>
            <a:spLocks noGrp="1"/>
          </p:cNvSpPr>
          <p:nvPr>
            <p:ph type="title"/>
          </p:nvPr>
        </p:nvSpPr>
        <p:spPr/>
        <p:txBody>
          <a:bodyPr/>
          <a:lstStyle/>
          <a:p>
            <a:r>
              <a:rPr lang="en-US" b="1" dirty="0">
                <a:latin typeface="+mn-lt"/>
              </a:rPr>
              <a:t>Ready? (A low-floor opening engagement)</a:t>
            </a:r>
          </a:p>
        </p:txBody>
      </p:sp>
      <p:sp>
        <p:nvSpPr>
          <p:cNvPr id="3" name="Content Placeholder 2">
            <a:extLst>
              <a:ext uri="{FF2B5EF4-FFF2-40B4-BE49-F238E27FC236}">
                <a16:creationId xmlns:a16="http://schemas.microsoft.com/office/drawing/2014/main" id="{F3E1EE4D-DE89-4AB2-91B9-37327672A93C}"/>
              </a:ext>
            </a:extLst>
          </p:cNvPr>
          <p:cNvSpPr>
            <a:spLocks noGrp="1"/>
          </p:cNvSpPr>
          <p:nvPr>
            <p:ph idx="1"/>
          </p:nvPr>
        </p:nvSpPr>
        <p:spPr/>
        <p:txBody>
          <a:bodyPr>
            <a:normAutofit/>
          </a:bodyPr>
          <a:lstStyle/>
          <a:p>
            <a:pPr marL="0" indent="0">
              <a:buNone/>
            </a:pPr>
            <a:r>
              <a:rPr lang="en-US" sz="3600" b="1" dirty="0"/>
              <a:t>I say “high school mathematics.”</a:t>
            </a:r>
          </a:p>
          <a:p>
            <a:pPr marL="0" indent="0">
              <a:buNone/>
            </a:pPr>
            <a:endParaRPr lang="en-US" sz="3600" b="1" dirty="0"/>
          </a:p>
          <a:p>
            <a:pPr marL="0" indent="0">
              <a:buNone/>
            </a:pPr>
            <a:r>
              <a:rPr lang="en-US" sz="3600" b="1" dirty="0"/>
              <a:t>The first thing that comes into your mind is </a:t>
            </a:r>
          </a:p>
          <a:p>
            <a:pPr marL="0" indent="0">
              <a:buNone/>
            </a:pPr>
            <a:r>
              <a:rPr lang="en-US" sz="3600" b="1" dirty="0"/>
              <a:t>  ________________.</a:t>
            </a:r>
          </a:p>
          <a:p>
            <a:pPr marL="0" indent="0">
              <a:buNone/>
            </a:pPr>
            <a:endParaRPr lang="en-US" sz="3600" b="1" dirty="0"/>
          </a:p>
          <a:p>
            <a:pPr marL="0" indent="0">
              <a:buNone/>
            </a:pPr>
            <a:r>
              <a:rPr lang="en-US" sz="3600" b="1" dirty="0"/>
              <a:t>And why do you think that was the first thing to come into your mind?</a:t>
            </a:r>
          </a:p>
        </p:txBody>
      </p:sp>
    </p:spTree>
    <p:extLst>
      <p:ext uri="{BB962C8B-B14F-4D97-AF65-F5344CB8AC3E}">
        <p14:creationId xmlns:p14="http://schemas.microsoft.com/office/powerpoint/2010/main" val="10325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5606-1B68-4238-9D6D-528270A33F53}"/>
              </a:ext>
            </a:extLst>
          </p:cNvPr>
          <p:cNvSpPr>
            <a:spLocks noGrp="1"/>
          </p:cNvSpPr>
          <p:nvPr>
            <p:ph type="title"/>
          </p:nvPr>
        </p:nvSpPr>
        <p:spPr>
          <a:xfrm>
            <a:off x="346229" y="365125"/>
            <a:ext cx="11505460" cy="1325563"/>
          </a:xfrm>
        </p:spPr>
        <p:txBody>
          <a:bodyPr/>
          <a:lstStyle/>
          <a:p>
            <a:r>
              <a:rPr lang="en-US" b="1" dirty="0">
                <a:latin typeface="+mn-lt"/>
              </a:rPr>
              <a:t>Intersectionality – Why are we “learning” this?</a:t>
            </a:r>
          </a:p>
        </p:txBody>
      </p:sp>
      <p:sp>
        <p:nvSpPr>
          <p:cNvPr id="3" name="Content Placeholder 2">
            <a:extLst>
              <a:ext uri="{FF2B5EF4-FFF2-40B4-BE49-F238E27FC236}">
                <a16:creationId xmlns:a16="http://schemas.microsoft.com/office/drawing/2014/main" id="{08227CD0-6FB7-4B66-8C55-D91C880F336E}"/>
              </a:ext>
            </a:extLst>
          </p:cNvPr>
          <p:cNvSpPr>
            <a:spLocks noGrp="1"/>
          </p:cNvSpPr>
          <p:nvPr>
            <p:ph sz="half" idx="1"/>
          </p:nvPr>
        </p:nvSpPr>
        <p:spPr>
          <a:xfrm>
            <a:off x="838200" y="1589103"/>
            <a:ext cx="5181600" cy="4587860"/>
          </a:xfrm>
        </p:spPr>
        <p:txBody>
          <a:bodyPr>
            <a:normAutofit fontScale="85000" lnSpcReduction="10000"/>
          </a:bodyPr>
          <a:lstStyle/>
          <a:p>
            <a:pPr marL="0" indent="0">
              <a:buNone/>
            </a:pPr>
            <a:r>
              <a:rPr lang="en-US" b="1" dirty="0"/>
              <a:t>Look at what we talk about as</a:t>
            </a:r>
          </a:p>
          <a:p>
            <a:pPr marL="0" indent="0">
              <a:buNone/>
            </a:pPr>
            <a:r>
              <a:rPr lang="en-US" b="1" dirty="0"/>
              <a:t>BOLD LEADERS and CARING TEACHERS:</a:t>
            </a:r>
          </a:p>
          <a:p>
            <a:pPr>
              <a:buFontTx/>
              <a:buChar char="-"/>
            </a:pPr>
            <a:r>
              <a:rPr lang="en-US" b="1" dirty="0"/>
              <a:t>Limiting opportunity</a:t>
            </a:r>
          </a:p>
          <a:p>
            <a:pPr>
              <a:buFontTx/>
              <a:buChar char="-"/>
            </a:pPr>
            <a:r>
              <a:rPr lang="en-US" b="1" dirty="0"/>
              <a:t>Irrational curriculum</a:t>
            </a:r>
          </a:p>
          <a:p>
            <a:pPr>
              <a:buFontTx/>
              <a:buChar char="-"/>
            </a:pPr>
            <a:r>
              <a:rPr lang="en-US" b="1" dirty="0"/>
              <a:t>Inequitable teaching</a:t>
            </a:r>
          </a:p>
          <a:p>
            <a:pPr>
              <a:buFontTx/>
              <a:buChar char="-"/>
            </a:pPr>
            <a:r>
              <a:rPr lang="en-US" b="1" dirty="0"/>
              <a:t>Inadequate differentiation</a:t>
            </a:r>
          </a:p>
          <a:p>
            <a:pPr>
              <a:buFontTx/>
              <a:buChar char="-"/>
            </a:pPr>
            <a:r>
              <a:rPr lang="en-US" b="1" dirty="0"/>
              <a:t>Ignoring the power of technology</a:t>
            </a:r>
          </a:p>
          <a:p>
            <a:pPr>
              <a:buFontTx/>
              <a:buChar char="-"/>
            </a:pPr>
            <a:r>
              <a:rPr lang="en-US" b="1" dirty="0"/>
              <a:t>The power of tradition and inertia</a:t>
            </a:r>
          </a:p>
          <a:p>
            <a:pPr>
              <a:buFontTx/>
              <a:buChar char="-"/>
            </a:pPr>
            <a:r>
              <a:rPr lang="en-US" b="1" dirty="0"/>
              <a:t>Deficit thinking</a:t>
            </a:r>
          </a:p>
          <a:p>
            <a:pPr>
              <a:buFontTx/>
              <a:buChar char="-"/>
            </a:pPr>
            <a:r>
              <a:rPr lang="en-US" b="1" dirty="0"/>
              <a:t>Unacceptable outcomes</a:t>
            </a:r>
          </a:p>
          <a:p>
            <a:pPr>
              <a:buFontTx/>
              <a:buChar char="-"/>
            </a:pPr>
            <a:r>
              <a:rPr lang="en-US" b="1" dirty="0"/>
              <a:t>Brain-numbing classes</a:t>
            </a:r>
          </a:p>
        </p:txBody>
      </p:sp>
      <p:sp>
        <p:nvSpPr>
          <p:cNvPr id="4" name="Content Placeholder 3">
            <a:extLst>
              <a:ext uri="{FF2B5EF4-FFF2-40B4-BE49-F238E27FC236}">
                <a16:creationId xmlns:a16="http://schemas.microsoft.com/office/drawing/2014/main" id="{5D966DE7-8FE5-40DE-A408-C982372C7630}"/>
              </a:ext>
            </a:extLst>
          </p:cNvPr>
          <p:cNvSpPr>
            <a:spLocks noGrp="1"/>
          </p:cNvSpPr>
          <p:nvPr>
            <p:ph sz="half" idx="2"/>
          </p:nvPr>
        </p:nvSpPr>
        <p:spPr>
          <a:xfrm>
            <a:off x="6172200" y="1393794"/>
            <a:ext cx="5181600" cy="4783169"/>
          </a:xfrm>
        </p:spPr>
        <p:txBody>
          <a:bodyPr>
            <a:normAutofit fontScale="85000" lnSpcReduction="10000"/>
          </a:bodyPr>
          <a:lstStyle/>
          <a:p>
            <a:pPr marL="0" indent="0">
              <a:buNone/>
            </a:pPr>
            <a:endParaRPr lang="en-US" dirty="0"/>
          </a:p>
          <a:p>
            <a:pPr marL="0" indent="0">
              <a:buNone/>
            </a:pPr>
            <a:endParaRPr lang="en-US" dirty="0"/>
          </a:p>
          <a:p>
            <a:pPr marL="0" indent="0">
              <a:buNone/>
            </a:pPr>
            <a:r>
              <a:rPr lang="en-US" sz="4000" b="1" dirty="0"/>
              <a:t>And they all come together when we look at invigorating high school math!</a:t>
            </a:r>
            <a:endParaRPr lang="en-US" sz="4300" b="1" dirty="0"/>
          </a:p>
        </p:txBody>
      </p:sp>
    </p:spTree>
    <p:extLst>
      <p:ext uri="{BB962C8B-B14F-4D97-AF65-F5344CB8AC3E}">
        <p14:creationId xmlns:p14="http://schemas.microsoft.com/office/powerpoint/2010/main" val="5521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B109-BE96-45E7-A50F-2F825738C6DF}"/>
              </a:ext>
            </a:extLst>
          </p:cNvPr>
          <p:cNvSpPr>
            <a:spLocks noGrp="1"/>
          </p:cNvSpPr>
          <p:nvPr>
            <p:ph type="title"/>
          </p:nvPr>
        </p:nvSpPr>
        <p:spPr/>
        <p:txBody>
          <a:bodyPr/>
          <a:lstStyle/>
          <a:p>
            <a:r>
              <a:rPr lang="en-US" b="1" dirty="0">
                <a:latin typeface="+mn-lt"/>
              </a:rPr>
              <a:t>A straightforward, albeit packed, agenda</a:t>
            </a:r>
          </a:p>
        </p:txBody>
      </p:sp>
      <p:sp>
        <p:nvSpPr>
          <p:cNvPr id="3" name="Content Placeholder 2">
            <a:extLst>
              <a:ext uri="{FF2B5EF4-FFF2-40B4-BE49-F238E27FC236}">
                <a16:creationId xmlns:a16="http://schemas.microsoft.com/office/drawing/2014/main" id="{6EEDEC16-1930-4076-8650-7E494DAE124E}"/>
              </a:ext>
            </a:extLst>
          </p:cNvPr>
          <p:cNvSpPr>
            <a:spLocks noGrp="1"/>
          </p:cNvSpPr>
          <p:nvPr>
            <p:ph idx="1"/>
          </p:nvPr>
        </p:nvSpPr>
        <p:spPr>
          <a:xfrm>
            <a:off x="838200" y="1500326"/>
            <a:ext cx="10515600" cy="4676637"/>
          </a:xfrm>
        </p:spPr>
        <p:txBody>
          <a:bodyPr>
            <a:normAutofit fontScale="70000" lnSpcReduction="20000"/>
          </a:bodyPr>
          <a:lstStyle/>
          <a:p>
            <a:pPr marL="0" indent="0">
              <a:buNone/>
            </a:pPr>
            <a:r>
              <a:rPr lang="en-US" b="1" dirty="0"/>
              <a:t>WHY???</a:t>
            </a:r>
          </a:p>
          <a:p>
            <a:r>
              <a:rPr lang="en-US" b="1" dirty="0"/>
              <a:t>We have a serious problem with 9-12 math AND we know it!</a:t>
            </a:r>
          </a:p>
          <a:p>
            <a:r>
              <a:rPr lang="en-US" b="1" dirty="0"/>
              <a:t>We make a lot of excuses to avoid making long overdue changes</a:t>
            </a:r>
          </a:p>
          <a:p>
            <a:r>
              <a:rPr lang="en-US" b="1" dirty="0"/>
              <a:t>We have widely accepted guidance on which to build</a:t>
            </a:r>
          </a:p>
          <a:p>
            <a:pPr marL="0" indent="0">
              <a:buNone/>
            </a:pPr>
            <a:r>
              <a:rPr lang="en-US" b="1" dirty="0"/>
              <a:t>WHAT??</a:t>
            </a:r>
          </a:p>
          <a:p>
            <a:r>
              <a:rPr lang="en-US" b="1" dirty="0"/>
              <a:t>Applying the guidance to grades 9 – 10</a:t>
            </a:r>
          </a:p>
          <a:p>
            <a:r>
              <a:rPr lang="en-US" b="1" dirty="0"/>
              <a:t>Applying the guidance to grades 11 – 12</a:t>
            </a:r>
          </a:p>
          <a:p>
            <a:pPr marL="0" indent="0">
              <a:buNone/>
            </a:pPr>
            <a:r>
              <a:rPr lang="en-US" b="1" dirty="0"/>
              <a:t>HOW??</a:t>
            </a:r>
          </a:p>
          <a:p>
            <a:r>
              <a:rPr lang="en-US" b="1" dirty="0"/>
              <a:t>But the heavy lifting is shifts in pedagogy, assessment, modeling and technology</a:t>
            </a:r>
          </a:p>
          <a:p>
            <a:r>
              <a:rPr lang="en-US" b="1" dirty="0"/>
              <a:t>A rational 5-year implementation game plan</a:t>
            </a:r>
          </a:p>
          <a:p>
            <a:r>
              <a:rPr lang="en-US" sz="3100" b="1" dirty="0"/>
              <a:t>Resources are readily available</a:t>
            </a:r>
          </a:p>
          <a:p>
            <a:pPr marL="0" indent="0" algn="ctr">
              <a:buNone/>
            </a:pPr>
            <a:r>
              <a:rPr lang="en-US" sz="3600" b="1" dirty="0"/>
              <a:t>[And I can only do this in 60 minutes because you have access to Chapter 3 Guiding Principles and to the Slides]=</a:t>
            </a:r>
          </a:p>
        </p:txBody>
      </p:sp>
    </p:spTree>
    <p:extLst>
      <p:ext uri="{BB962C8B-B14F-4D97-AF65-F5344CB8AC3E}">
        <p14:creationId xmlns:p14="http://schemas.microsoft.com/office/powerpoint/2010/main" val="112845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1928</Words>
  <Application>Microsoft Macintosh PowerPoint</Application>
  <PresentationFormat>Widescreen</PresentationFormat>
  <Paragraphs>215</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FuturaPT-Demi</vt:lpstr>
      <vt:lpstr>JansonTextLTStd-Roman</vt:lpstr>
      <vt:lpstr>Segoe UI Emoji</vt:lpstr>
      <vt:lpstr>Office Theme</vt:lpstr>
      <vt:lpstr>A Game Plan for Invigorating  High School Math “The Status Quo is No Longer Acceptable”</vt:lpstr>
      <vt:lpstr>Looking back and looking ahead at 72:  A personal perspective to humanize</vt:lpstr>
      <vt:lpstr>Looking back and looking ahead at 72:  A personal perspective to humanize</vt:lpstr>
      <vt:lpstr>Good Afternoon!</vt:lpstr>
      <vt:lpstr>Awesome</vt:lpstr>
      <vt:lpstr>How hard is that?  Modeling a tiny bit of SEL</vt:lpstr>
      <vt:lpstr>Ready? (A low-floor opening engagement)</vt:lpstr>
      <vt:lpstr>Intersectionality – Why are we “learning” this?</vt:lpstr>
      <vt:lpstr>A straightforward, albeit packed, agenda</vt:lpstr>
      <vt:lpstr>Opening Salvo – To invigorate or to deaden?</vt:lpstr>
      <vt:lpstr>PowerPoint Presentation</vt:lpstr>
      <vt:lpstr>Alternatively:</vt:lpstr>
      <vt:lpstr>The Gauntlet: When we are honest with ourselves:</vt:lpstr>
      <vt:lpstr>The challenges are real, but rarely our fault</vt:lpstr>
      <vt:lpstr>PowerPoint Presentation</vt:lpstr>
      <vt:lpstr>SAT and ACT Raw Score Realities</vt:lpstr>
      <vt:lpstr>In other words:</vt:lpstr>
      <vt:lpstr>The excuses we make are legion</vt:lpstr>
      <vt:lpstr>PowerPoint Presentation</vt:lpstr>
      <vt:lpstr>14 Guiding Principles</vt:lpstr>
      <vt:lpstr>Guiding Principles (continued)</vt:lpstr>
      <vt:lpstr>Guiding Questions</vt:lpstr>
      <vt:lpstr>Converting Principles into Courses</vt:lpstr>
      <vt:lpstr>PowerPoint Presentation</vt:lpstr>
      <vt:lpstr>Unit Example</vt:lpstr>
      <vt:lpstr>Converting Principles into Pathways</vt:lpstr>
      <vt:lpstr>And again, detailed course outlines for each new or nontraditional course</vt:lpstr>
      <vt:lpstr>But as we all know, curriculum alone won’t solve our problems.</vt:lpstr>
      <vt:lpstr>What we know about change:</vt:lpstr>
      <vt:lpstr>What we know about change:</vt:lpstr>
      <vt:lpstr>Accordingly, a 5-year implementation plan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Leinwand</dc:creator>
  <cp:lastModifiedBy>Microsoft Office User</cp:lastModifiedBy>
  <cp:revision>62</cp:revision>
  <dcterms:created xsi:type="dcterms:W3CDTF">2019-07-13T18:49:12Z</dcterms:created>
  <dcterms:modified xsi:type="dcterms:W3CDTF">2021-12-04T14:45:56Z</dcterms:modified>
</cp:coreProperties>
</file>