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80" r:id="rId2"/>
  </p:sldMasterIdLst>
  <p:notesMasterIdLst>
    <p:notesMasterId r:id="rId53"/>
  </p:notesMasterIdLst>
  <p:handoutMasterIdLst>
    <p:handoutMasterId r:id="rId54"/>
  </p:handoutMasterIdLst>
  <p:sldIdLst>
    <p:sldId id="448" r:id="rId3"/>
    <p:sldId id="627" r:id="rId4"/>
    <p:sldId id="628" r:id="rId5"/>
    <p:sldId id="629" r:id="rId6"/>
    <p:sldId id="626" r:id="rId7"/>
    <p:sldId id="594" r:id="rId8"/>
    <p:sldId id="540" r:id="rId9"/>
    <p:sldId id="556" r:id="rId10"/>
    <p:sldId id="573" r:id="rId11"/>
    <p:sldId id="598" r:id="rId12"/>
    <p:sldId id="599" r:id="rId13"/>
    <p:sldId id="600" r:id="rId14"/>
    <p:sldId id="601" r:id="rId15"/>
    <p:sldId id="602" r:id="rId16"/>
    <p:sldId id="603" r:id="rId17"/>
    <p:sldId id="604" r:id="rId18"/>
    <p:sldId id="605" r:id="rId19"/>
    <p:sldId id="606" r:id="rId20"/>
    <p:sldId id="548" r:id="rId21"/>
    <p:sldId id="574" r:id="rId22"/>
    <p:sldId id="575" r:id="rId23"/>
    <p:sldId id="580" r:id="rId24"/>
    <p:sldId id="584" r:id="rId25"/>
    <p:sldId id="572" r:id="rId26"/>
    <p:sldId id="553" r:id="rId27"/>
    <p:sldId id="571" r:id="rId28"/>
    <p:sldId id="630" r:id="rId29"/>
    <p:sldId id="554" r:id="rId30"/>
    <p:sldId id="586" r:id="rId31"/>
    <p:sldId id="557" r:id="rId32"/>
    <p:sldId id="558" r:id="rId33"/>
    <p:sldId id="549" r:id="rId34"/>
    <p:sldId id="585" r:id="rId35"/>
    <p:sldId id="561" r:id="rId36"/>
    <p:sldId id="610" r:id="rId37"/>
    <p:sldId id="611" r:id="rId38"/>
    <p:sldId id="612" r:id="rId39"/>
    <p:sldId id="613" r:id="rId40"/>
    <p:sldId id="614" r:id="rId41"/>
    <p:sldId id="615" r:id="rId42"/>
    <p:sldId id="616" r:id="rId43"/>
    <p:sldId id="617" r:id="rId44"/>
    <p:sldId id="618" r:id="rId45"/>
    <p:sldId id="619" r:id="rId46"/>
    <p:sldId id="620" r:id="rId47"/>
    <p:sldId id="621" r:id="rId48"/>
    <p:sldId id="622" r:id="rId49"/>
    <p:sldId id="623" r:id="rId50"/>
    <p:sldId id="624" r:id="rId51"/>
    <p:sldId id="625" r:id="rId52"/>
  </p:sldIdLst>
  <p:sldSz cx="9144000" cy="6858000" type="screen4x3"/>
  <p:notesSz cx="7053263" cy="93091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a:srgbClr val="06386E"/>
    <a:srgbClr val="042850"/>
    <a:srgbClr val="042448"/>
    <a:srgbClr val="03203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253"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atin typeface="Arial" charset="0"/>
                <a:ea typeface="+mn-ea"/>
                <a:cs typeface="+mn-cs"/>
              </a:defRPr>
            </a:lvl1pPr>
          </a:lstStyle>
          <a:p>
            <a:pPr>
              <a:defRPr/>
            </a:pPr>
            <a:endParaRPr lang="en-US" dirty="0"/>
          </a:p>
        </p:txBody>
      </p:sp>
      <p:sp>
        <p:nvSpPr>
          <p:cNvPr id="3" name="Date Placeholder 2"/>
          <p:cNvSpPr>
            <a:spLocks noGrp="1"/>
          </p:cNvSpPr>
          <p:nvPr>
            <p:ph type="dt" sz="quarter" idx="1"/>
          </p:nvPr>
        </p:nvSpPr>
        <p:spPr>
          <a:xfrm>
            <a:off x="3995217" y="0"/>
            <a:ext cx="3056414" cy="465455"/>
          </a:xfrm>
          <a:prstGeom prst="rect">
            <a:avLst/>
          </a:prstGeom>
        </p:spPr>
        <p:txBody>
          <a:bodyPr vert="horz" wrap="square" lIns="93497" tIns="46749" rIns="93497" bIns="46749" numCol="1" anchor="t" anchorCtr="0" compatLnSpc="1">
            <a:prstTxWarp prst="textNoShape">
              <a:avLst/>
            </a:prstTxWarp>
          </a:bodyPr>
          <a:lstStyle>
            <a:lvl1pPr algn="r">
              <a:defRPr sz="1200"/>
            </a:lvl1pPr>
          </a:lstStyle>
          <a:p>
            <a:pPr>
              <a:defRPr/>
            </a:pPr>
            <a:fld id="{450348AB-1C75-4358-83A3-53F0A5AD9CE6}" type="datetime1">
              <a:rPr lang="en-US"/>
              <a:pPr>
                <a:defRPr/>
              </a:pPr>
              <a:t>8/2/2014</a:t>
            </a:fld>
            <a:endParaRPr lang="en-US" dirty="0"/>
          </a:p>
        </p:txBody>
      </p:sp>
      <p:sp>
        <p:nvSpPr>
          <p:cNvPr id="4" name="Footer Placeholder 3"/>
          <p:cNvSpPr>
            <a:spLocks noGrp="1"/>
          </p:cNvSpPr>
          <p:nvPr>
            <p:ph type="ftr" sz="quarter" idx="2"/>
          </p:nvPr>
        </p:nvSpPr>
        <p:spPr>
          <a:xfrm>
            <a:off x="0" y="8842029"/>
            <a:ext cx="3056414" cy="465455"/>
          </a:xfrm>
          <a:prstGeom prst="rect">
            <a:avLst/>
          </a:prstGeom>
        </p:spPr>
        <p:txBody>
          <a:bodyPr vert="horz" lIns="93497" tIns="46749" rIns="93497" bIns="46749" rtlCol="0" anchor="b"/>
          <a:lstStyle>
            <a:lvl1pPr algn="l">
              <a:defRPr sz="1200">
                <a:latin typeface="Arial" charset="0"/>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995217" y="8842029"/>
            <a:ext cx="3056414" cy="465455"/>
          </a:xfrm>
          <a:prstGeom prst="rect">
            <a:avLst/>
          </a:prstGeom>
        </p:spPr>
        <p:txBody>
          <a:bodyPr vert="horz" wrap="square" lIns="93497" tIns="46749" rIns="93497" bIns="46749" numCol="1" anchor="b" anchorCtr="0" compatLnSpc="1">
            <a:prstTxWarp prst="textNoShape">
              <a:avLst/>
            </a:prstTxWarp>
          </a:bodyPr>
          <a:lstStyle>
            <a:lvl1pPr algn="r">
              <a:defRPr sz="1200"/>
            </a:lvl1pPr>
          </a:lstStyle>
          <a:p>
            <a:pPr>
              <a:defRPr/>
            </a:pPr>
            <a:fld id="{A6C5E802-43A1-4A47-A0C4-A315102EF75E}" type="slidenum">
              <a:rPr lang="en-US"/>
              <a:pPr>
                <a:defRPr/>
              </a:pPr>
              <a:t>‹#›</a:t>
            </a:fld>
            <a:endParaRPr lang="en-US" dirty="0"/>
          </a:p>
        </p:txBody>
      </p:sp>
    </p:spTree>
    <p:extLst>
      <p:ext uri="{BB962C8B-B14F-4D97-AF65-F5344CB8AC3E}">
        <p14:creationId xmlns:p14="http://schemas.microsoft.com/office/powerpoint/2010/main" val="15049575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56414" cy="465455"/>
          </a:xfrm>
          <a:prstGeom prst="rect">
            <a:avLst/>
          </a:prstGeom>
          <a:noFill/>
          <a:ln w="9525">
            <a:noFill/>
            <a:miter lim="800000"/>
            <a:headEnd/>
            <a:tailEnd/>
          </a:ln>
          <a:effectLst/>
        </p:spPr>
        <p:txBody>
          <a:bodyPr vert="horz" wrap="square" lIns="93497" tIns="46749" rIns="93497" bIns="46749" numCol="1" anchor="t" anchorCtr="0" compatLnSpc="1">
            <a:prstTxWarp prst="textNoShape">
              <a:avLst/>
            </a:prstTxWarp>
          </a:bodyPr>
          <a:lstStyle>
            <a:lvl1pPr>
              <a:defRPr sz="1200">
                <a:latin typeface="Arial" pitchFamily="34" charset="0"/>
                <a:ea typeface="+mn-ea"/>
                <a:cs typeface="+mn-cs"/>
              </a:defRPr>
            </a:lvl1pPr>
          </a:lstStyle>
          <a:p>
            <a:pPr>
              <a:defRPr/>
            </a:pPr>
            <a:endParaRPr lang="en-US" dirty="0"/>
          </a:p>
        </p:txBody>
      </p:sp>
      <p:sp>
        <p:nvSpPr>
          <p:cNvPr id="12291" name="Rectangle 3"/>
          <p:cNvSpPr>
            <a:spLocks noGrp="1" noChangeArrowheads="1"/>
          </p:cNvSpPr>
          <p:nvPr>
            <p:ph type="dt" idx="1"/>
          </p:nvPr>
        </p:nvSpPr>
        <p:spPr bwMode="auto">
          <a:xfrm>
            <a:off x="3995217" y="0"/>
            <a:ext cx="3056414" cy="465455"/>
          </a:xfrm>
          <a:prstGeom prst="rect">
            <a:avLst/>
          </a:prstGeom>
          <a:noFill/>
          <a:ln w="9525">
            <a:noFill/>
            <a:miter lim="800000"/>
            <a:headEnd/>
            <a:tailEnd/>
          </a:ln>
          <a:effectLst/>
        </p:spPr>
        <p:txBody>
          <a:bodyPr vert="horz" wrap="square" lIns="93497" tIns="46749" rIns="93497" bIns="46749" numCol="1" anchor="t" anchorCtr="0" compatLnSpc="1">
            <a:prstTxWarp prst="textNoShape">
              <a:avLst/>
            </a:prstTxWarp>
          </a:bodyPr>
          <a:lstStyle>
            <a:lvl1pPr algn="r">
              <a:defRPr sz="1200">
                <a:latin typeface="Arial" pitchFamily="34" charset="0"/>
                <a:ea typeface="+mn-ea"/>
                <a:cs typeface="+mn-cs"/>
              </a:defRPr>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200150" y="698500"/>
            <a:ext cx="4654550" cy="3490913"/>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705327" y="4421823"/>
            <a:ext cx="5642610" cy="4189095"/>
          </a:xfrm>
          <a:prstGeom prst="rect">
            <a:avLst/>
          </a:prstGeom>
          <a:noFill/>
          <a:ln w="9525">
            <a:noFill/>
            <a:miter lim="800000"/>
            <a:headEnd/>
            <a:tailEnd/>
          </a:ln>
          <a:effectLst/>
        </p:spPr>
        <p:txBody>
          <a:bodyPr vert="horz" wrap="square" lIns="93497" tIns="46749" rIns="93497" bIns="4674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2294" name="Rectangle 6"/>
          <p:cNvSpPr>
            <a:spLocks noGrp="1" noChangeArrowheads="1"/>
          </p:cNvSpPr>
          <p:nvPr>
            <p:ph type="ftr" sz="quarter" idx="4"/>
          </p:nvPr>
        </p:nvSpPr>
        <p:spPr bwMode="auto">
          <a:xfrm>
            <a:off x="0" y="8842029"/>
            <a:ext cx="3056414" cy="465455"/>
          </a:xfrm>
          <a:prstGeom prst="rect">
            <a:avLst/>
          </a:prstGeom>
          <a:noFill/>
          <a:ln w="9525">
            <a:noFill/>
            <a:miter lim="800000"/>
            <a:headEnd/>
            <a:tailEnd/>
          </a:ln>
          <a:effectLst/>
        </p:spPr>
        <p:txBody>
          <a:bodyPr vert="horz" wrap="square" lIns="93497" tIns="46749" rIns="93497" bIns="46749" numCol="1" anchor="b" anchorCtr="0" compatLnSpc="1">
            <a:prstTxWarp prst="textNoShape">
              <a:avLst/>
            </a:prstTxWarp>
          </a:bodyPr>
          <a:lstStyle>
            <a:lvl1pPr>
              <a:defRPr sz="1200">
                <a:latin typeface="Arial" pitchFamily="34" charset="0"/>
                <a:ea typeface="+mn-ea"/>
                <a:cs typeface="+mn-cs"/>
              </a:defRPr>
            </a:lvl1pPr>
          </a:lstStyle>
          <a:p>
            <a:pPr>
              <a:defRPr/>
            </a:pPr>
            <a:endParaRPr lang="en-US" dirty="0"/>
          </a:p>
        </p:txBody>
      </p:sp>
      <p:sp>
        <p:nvSpPr>
          <p:cNvPr id="12295" name="Rectangle 7"/>
          <p:cNvSpPr>
            <a:spLocks noGrp="1" noChangeArrowheads="1"/>
          </p:cNvSpPr>
          <p:nvPr>
            <p:ph type="sldNum" sz="quarter" idx="5"/>
          </p:nvPr>
        </p:nvSpPr>
        <p:spPr bwMode="auto">
          <a:xfrm>
            <a:off x="3995217" y="8842029"/>
            <a:ext cx="3056414" cy="465455"/>
          </a:xfrm>
          <a:prstGeom prst="rect">
            <a:avLst/>
          </a:prstGeom>
          <a:noFill/>
          <a:ln w="9525">
            <a:noFill/>
            <a:miter lim="800000"/>
            <a:headEnd/>
            <a:tailEnd/>
          </a:ln>
          <a:effectLst/>
        </p:spPr>
        <p:txBody>
          <a:bodyPr vert="horz" wrap="square" lIns="93497" tIns="46749" rIns="93497" bIns="46749" numCol="1" anchor="b" anchorCtr="0" compatLnSpc="1">
            <a:prstTxWarp prst="textNoShape">
              <a:avLst/>
            </a:prstTxWarp>
          </a:bodyPr>
          <a:lstStyle>
            <a:lvl1pPr algn="r">
              <a:defRPr sz="1200"/>
            </a:lvl1pPr>
          </a:lstStyle>
          <a:p>
            <a:pPr>
              <a:defRPr/>
            </a:pPr>
            <a:fld id="{0CFE9001-EC7B-4A6F-A128-49098AEBD528}" type="slidenum">
              <a:rPr lang="en-US"/>
              <a:pPr>
                <a:defRPr/>
              </a:pPr>
              <a:t>‹#›</a:t>
            </a:fld>
            <a:endParaRPr lang="en-US" dirty="0"/>
          </a:p>
        </p:txBody>
      </p:sp>
    </p:spTree>
    <p:extLst>
      <p:ext uri="{BB962C8B-B14F-4D97-AF65-F5344CB8AC3E}">
        <p14:creationId xmlns:p14="http://schemas.microsoft.com/office/powerpoint/2010/main" val="41356792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ＭＳ Ｐゴシック" pitchFamily="-112" charset="-128"/>
        <a:cs typeface="ＭＳ Ｐゴシック" pitchFamily="-112" charset="-128"/>
      </a:defRPr>
    </a:lvl1pPr>
    <a:lvl2pPr marL="457200" algn="l" rtl="0" eaLnBrk="0" fontAlgn="base" hangingPunct="0">
      <a:spcBef>
        <a:spcPct val="30000"/>
      </a:spcBef>
      <a:spcAft>
        <a:spcPct val="0"/>
      </a:spcAft>
      <a:defRPr sz="1200" kern="1200">
        <a:solidFill>
          <a:schemeClr val="tx1"/>
        </a:solidFill>
        <a:latin typeface="Arial" pitchFamily="34" charset="0"/>
        <a:ea typeface="ＭＳ Ｐゴシック" pitchFamily="-112" charset="-128"/>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ＭＳ Ｐゴシック" pitchFamily="-112" charset="-128"/>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ＭＳ Ｐゴシック" pitchFamily="-112" charset="-128"/>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ＭＳ Ｐゴシック" pitchFamily="-112"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1</a:t>
            </a:fld>
            <a:endParaRPr lang="en-US" dirty="0"/>
          </a:p>
        </p:txBody>
      </p:sp>
    </p:spTree>
    <p:extLst>
      <p:ext uri="{BB962C8B-B14F-4D97-AF65-F5344CB8AC3E}">
        <p14:creationId xmlns:p14="http://schemas.microsoft.com/office/powerpoint/2010/main" val="4459463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10</a:t>
            </a:fld>
            <a:endParaRPr lang="en-US" dirty="0"/>
          </a:p>
        </p:txBody>
      </p:sp>
    </p:spTree>
    <p:extLst>
      <p:ext uri="{BB962C8B-B14F-4D97-AF65-F5344CB8AC3E}">
        <p14:creationId xmlns:p14="http://schemas.microsoft.com/office/powerpoint/2010/main" val="1464816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11</a:t>
            </a:fld>
            <a:endParaRPr lang="en-US" dirty="0"/>
          </a:p>
        </p:txBody>
      </p:sp>
    </p:spTree>
    <p:extLst>
      <p:ext uri="{BB962C8B-B14F-4D97-AF65-F5344CB8AC3E}">
        <p14:creationId xmlns:p14="http://schemas.microsoft.com/office/powerpoint/2010/main" val="14648160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12</a:t>
            </a:fld>
            <a:endParaRPr lang="en-US" dirty="0"/>
          </a:p>
        </p:txBody>
      </p:sp>
    </p:spTree>
    <p:extLst>
      <p:ext uri="{BB962C8B-B14F-4D97-AF65-F5344CB8AC3E}">
        <p14:creationId xmlns:p14="http://schemas.microsoft.com/office/powerpoint/2010/main" val="14648160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13</a:t>
            </a:fld>
            <a:endParaRPr lang="en-US" dirty="0"/>
          </a:p>
        </p:txBody>
      </p:sp>
    </p:spTree>
    <p:extLst>
      <p:ext uri="{BB962C8B-B14F-4D97-AF65-F5344CB8AC3E}">
        <p14:creationId xmlns:p14="http://schemas.microsoft.com/office/powerpoint/2010/main" val="27996103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14</a:t>
            </a:fld>
            <a:endParaRPr lang="en-US" dirty="0"/>
          </a:p>
        </p:txBody>
      </p:sp>
    </p:spTree>
    <p:extLst>
      <p:ext uri="{BB962C8B-B14F-4D97-AF65-F5344CB8AC3E}">
        <p14:creationId xmlns:p14="http://schemas.microsoft.com/office/powerpoint/2010/main" val="32476896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15</a:t>
            </a:fld>
            <a:endParaRPr lang="en-US" dirty="0"/>
          </a:p>
        </p:txBody>
      </p:sp>
    </p:spTree>
    <p:extLst>
      <p:ext uri="{BB962C8B-B14F-4D97-AF65-F5344CB8AC3E}">
        <p14:creationId xmlns:p14="http://schemas.microsoft.com/office/powerpoint/2010/main" val="14648160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16</a:t>
            </a:fld>
            <a:endParaRPr lang="en-US" dirty="0"/>
          </a:p>
        </p:txBody>
      </p:sp>
    </p:spTree>
    <p:extLst>
      <p:ext uri="{BB962C8B-B14F-4D97-AF65-F5344CB8AC3E}">
        <p14:creationId xmlns:p14="http://schemas.microsoft.com/office/powerpoint/2010/main" val="14648160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17</a:t>
            </a:fld>
            <a:endParaRPr lang="en-US" dirty="0"/>
          </a:p>
        </p:txBody>
      </p:sp>
    </p:spTree>
    <p:extLst>
      <p:ext uri="{BB962C8B-B14F-4D97-AF65-F5344CB8AC3E}">
        <p14:creationId xmlns:p14="http://schemas.microsoft.com/office/powerpoint/2010/main" val="39902803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18</a:t>
            </a:fld>
            <a:endParaRPr lang="en-US" dirty="0"/>
          </a:p>
        </p:txBody>
      </p:sp>
    </p:spTree>
    <p:extLst>
      <p:ext uri="{BB962C8B-B14F-4D97-AF65-F5344CB8AC3E}">
        <p14:creationId xmlns:p14="http://schemas.microsoft.com/office/powerpoint/2010/main" val="15302143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19</a:t>
            </a:fld>
            <a:endParaRPr lang="en-US" dirty="0"/>
          </a:p>
        </p:txBody>
      </p:sp>
    </p:spTree>
    <p:extLst>
      <p:ext uri="{BB962C8B-B14F-4D97-AF65-F5344CB8AC3E}">
        <p14:creationId xmlns:p14="http://schemas.microsoft.com/office/powerpoint/2010/main" val="1464816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2</a:t>
            </a:fld>
            <a:endParaRPr lang="en-US" dirty="0"/>
          </a:p>
        </p:txBody>
      </p:sp>
    </p:spTree>
    <p:extLst>
      <p:ext uri="{BB962C8B-B14F-4D97-AF65-F5344CB8AC3E}">
        <p14:creationId xmlns:p14="http://schemas.microsoft.com/office/powerpoint/2010/main" val="26056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20</a:t>
            </a:fld>
            <a:endParaRPr lang="en-US" dirty="0"/>
          </a:p>
        </p:txBody>
      </p:sp>
    </p:spTree>
    <p:extLst>
      <p:ext uri="{BB962C8B-B14F-4D97-AF65-F5344CB8AC3E}">
        <p14:creationId xmlns:p14="http://schemas.microsoft.com/office/powerpoint/2010/main" val="31689282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21</a:t>
            </a:fld>
            <a:endParaRPr lang="en-US" dirty="0"/>
          </a:p>
        </p:txBody>
      </p:sp>
    </p:spTree>
    <p:extLst>
      <p:ext uri="{BB962C8B-B14F-4D97-AF65-F5344CB8AC3E}">
        <p14:creationId xmlns:p14="http://schemas.microsoft.com/office/powerpoint/2010/main" val="18306096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22</a:t>
            </a:fld>
            <a:endParaRPr lang="en-US" dirty="0"/>
          </a:p>
        </p:txBody>
      </p:sp>
    </p:spTree>
    <p:extLst>
      <p:ext uri="{BB962C8B-B14F-4D97-AF65-F5344CB8AC3E}">
        <p14:creationId xmlns:p14="http://schemas.microsoft.com/office/powerpoint/2010/main" val="15426323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23</a:t>
            </a:fld>
            <a:endParaRPr lang="en-US" dirty="0"/>
          </a:p>
        </p:txBody>
      </p:sp>
    </p:spTree>
    <p:extLst>
      <p:ext uri="{BB962C8B-B14F-4D97-AF65-F5344CB8AC3E}">
        <p14:creationId xmlns:p14="http://schemas.microsoft.com/office/powerpoint/2010/main" val="15426323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24</a:t>
            </a:fld>
            <a:endParaRPr lang="en-US" dirty="0"/>
          </a:p>
        </p:txBody>
      </p:sp>
    </p:spTree>
    <p:extLst>
      <p:ext uri="{BB962C8B-B14F-4D97-AF65-F5344CB8AC3E}">
        <p14:creationId xmlns:p14="http://schemas.microsoft.com/office/powerpoint/2010/main" val="21800253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25</a:t>
            </a:fld>
            <a:endParaRPr lang="en-US" dirty="0"/>
          </a:p>
        </p:txBody>
      </p:sp>
    </p:spTree>
    <p:extLst>
      <p:ext uri="{BB962C8B-B14F-4D97-AF65-F5344CB8AC3E}">
        <p14:creationId xmlns:p14="http://schemas.microsoft.com/office/powerpoint/2010/main" val="86609055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26</a:t>
            </a:fld>
            <a:endParaRPr lang="en-US" dirty="0"/>
          </a:p>
        </p:txBody>
      </p:sp>
    </p:spTree>
    <p:extLst>
      <p:ext uri="{BB962C8B-B14F-4D97-AF65-F5344CB8AC3E}">
        <p14:creationId xmlns:p14="http://schemas.microsoft.com/office/powerpoint/2010/main" val="21800253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27</a:t>
            </a:fld>
            <a:endParaRPr lang="en-US" dirty="0"/>
          </a:p>
        </p:txBody>
      </p:sp>
    </p:spTree>
    <p:extLst>
      <p:ext uri="{BB962C8B-B14F-4D97-AF65-F5344CB8AC3E}">
        <p14:creationId xmlns:p14="http://schemas.microsoft.com/office/powerpoint/2010/main" val="26498870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28</a:t>
            </a:fld>
            <a:endParaRPr lang="en-US" dirty="0"/>
          </a:p>
        </p:txBody>
      </p:sp>
    </p:spTree>
    <p:extLst>
      <p:ext uri="{BB962C8B-B14F-4D97-AF65-F5344CB8AC3E}">
        <p14:creationId xmlns:p14="http://schemas.microsoft.com/office/powerpoint/2010/main" val="86609055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29</a:t>
            </a:fld>
            <a:endParaRPr lang="en-US" dirty="0"/>
          </a:p>
        </p:txBody>
      </p:sp>
    </p:spTree>
    <p:extLst>
      <p:ext uri="{BB962C8B-B14F-4D97-AF65-F5344CB8AC3E}">
        <p14:creationId xmlns:p14="http://schemas.microsoft.com/office/powerpoint/2010/main" val="3722005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3</a:t>
            </a:fld>
            <a:endParaRPr lang="en-US" dirty="0"/>
          </a:p>
        </p:txBody>
      </p:sp>
    </p:spTree>
    <p:extLst>
      <p:ext uri="{BB962C8B-B14F-4D97-AF65-F5344CB8AC3E}">
        <p14:creationId xmlns:p14="http://schemas.microsoft.com/office/powerpoint/2010/main" val="142823290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30</a:t>
            </a:fld>
            <a:endParaRPr lang="en-US" dirty="0"/>
          </a:p>
        </p:txBody>
      </p:sp>
    </p:spTree>
    <p:extLst>
      <p:ext uri="{BB962C8B-B14F-4D97-AF65-F5344CB8AC3E}">
        <p14:creationId xmlns:p14="http://schemas.microsoft.com/office/powerpoint/2010/main" val="142823290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31</a:t>
            </a:fld>
            <a:endParaRPr lang="en-US" dirty="0"/>
          </a:p>
        </p:txBody>
      </p:sp>
    </p:spTree>
    <p:extLst>
      <p:ext uri="{BB962C8B-B14F-4D97-AF65-F5344CB8AC3E}">
        <p14:creationId xmlns:p14="http://schemas.microsoft.com/office/powerpoint/2010/main" val="427112348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32</a:t>
            </a:fld>
            <a:endParaRPr lang="en-US" dirty="0"/>
          </a:p>
        </p:txBody>
      </p:sp>
    </p:spTree>
    <p:extLst>
      <p:ext uri="{BB962C8B-B14F-4D97-AF65-F5344CB8AC3E}">
        <p14:creationId xmlns:p14="http://schemas.microsoft.com/office/powerpoint/2010/main" val="26753877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33</a:t>
            </a:fld>
            <a:endParaRPr lang="en-US" dirty="0"/>
          </a:p>
        </p:txBody>
      </p:sp>
    </p:spTree>
    <p:extLst>
      <p:ext uri="{BB962C8B-B14F-4D97-AF65-F5344CB8AC3E}">
        <p14:creationId xmlns:p14="http://schemas.microsoft.com/office/powerpoint/2010/main" val="26753877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34</a:t>
            </a:fld>
            <a:endParaRPr lang="en-US" dirty="0"/>
          </a:p>
        </p:txBody>
      </p:sp>
    </p:spTree>
    <p:extLst>
      <p:ext uri="{BB962C8B-B14F-4D97-AF65-F5344CB8AC3E}">
        <p14:creationId xmlns:p14="http://schemas.microsoft.com/office/powerpoint/2010/main" val="267538775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35</a:t>
            </a:fld>
            <a:endParaRPr lang="en-US" dirty="0"/>
          </a:p>
        </p:txBody>
      </p:sp>
    </p:spTree>
    <p:extLst>
      <p:ext uri="{BB962C8B-B14F-4D97-AF65-F5344CB8AC3E}">
        <p14:creationId xmlns:p14="http://schemas.microsoft.com/office/powerpoint/2010/main" val="150161957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36</a:t>
            </a:fld>
            <a:endParaRPr lang="en-US" dirty="0"/>
          </a:p>
        </p:txBody>
      </p:sp>
    </p:spTree>
    <p:extLst>
      <p:ext uri="{BB962C8B-B14F-4D97-AF65-F5344CB8AC3E}">
        <p14:creationId xmlns:p14="http://schemas.microsoft.com/office/powerpoint/2010/main" val="150161957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37</a:t>
            </a:fld>
            <a:endParaRPr lang="en-US" dirty="0"/>
          </a:p>
        </p:txBody>
      </p:sp>
    </p:spTree>
    <p:extLst>
      <p:ext uri="{BB962C8B-B14F-4D97-AF65-F5344CB8AC3E}">
        <p14:creationId xmlns:p14="http://schemas.microsoft.com/office/powerpoint/2010/main" val="150161957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38</a:t>
            </a:fld>
            <a:endParaRPr lang="en-US" dirty="0"/>
          </a:p>
        </p:txBody>
      </p:sp>
    </p:spTree>
    <p:extLst>
      <p:ext uri="{BB962C8B-B14F-4D97-AF65-F5344CB8AC3E}">
        <p14:creationId xmlns:p14="http://schemas.microsoft.com/office/powerpoint/2010/main" val="150161957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39</a:t>
            </a:fld>
            <a:endParaRPr lang="en-US" dirty="0"/>
          </a:p>
        </p:txBody>
      </p:sp>
    </p:spTree>
    <p:extLst>
      <p:ext uri="{BB962C8B-B14F-4D97-AF65-F5344CB8AC3E}">
        <p14:creationId xmlns:p14="http://schemas.microsoft.com/office/powerpoint/2010/main" val="15016195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4</a:t>
            </a:fld>
            <a:endParaRPr lang="en-US" dirty="0"/>
          </a:p>
        </p:txBody>
      </p:sp>
    </p:spTree>
    <p:extLst>
      <p:ext uri="{BB962C8B-B14F-4D97-AF65-F5344CB8AC3E}">
        <p14:creationId xmlns:p14="http://schemas.microsoft.com/office/powerpoint/2010/main" val="433026823"/>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40</a:t>
            </a:fld>
            <a:endParaRPr lang="en-US" dirty="0"/>
          </a:p>
        </p:txBody>
      </p:sp>
    </p:spTree>
    <p:extLst>
      <p:ext uri="{BB962C8B-B14F-4D97-AF65-F5344CB8AC3E}">
        <p14:creationId xmlns:p14="http://schemas.microsoft.com/office/powerpoint/2010/main" val="150161957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41</a:t>
            </a:fld>
            <a:endParaRPr lang="en-US" dirty="0"/>
          </a:p>
        </p:txBody>
      </p:sp>
    </p:spTree>
    <p:extLst>
      <p:ext uri="{BB962C8B-B14F-4D97-AF65-F5344CB8AC3E}">
        <p14:creationId xmlns:p14="http://schemas.microsoft.com/office/powerpoint/2010/main" val="150161957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42</a:t>
            </a:fld>
            <a:endParaRPr lang="en-US" dirty="0"/>
          </a:p>
        </p:txBody>
      </p:sp>
    </p:spTree>
    <p:extLst>
      <p:ext uri="{BB962C8B-B14F-4D97-AF65-F5344CB8AC3E}">
        <p14:creationId xmlns:p14="http://schemas.microsoft.com/office/powerpoint/2010/main" val="86609055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43</a:t>
            </a:fld>
            <a:endParaRPr lang="en-US" dirty="0"/>
          </a:p>
        </p:txBody>
      </p:sp>
    </p:spTree>
    <p:extLst>
      <p:ext uri="{BB962C8B-B14F-4D97-AF65-F5344CB8AC3E}">
        <p14:creationId xmlns:p14="http://schemas.microsoft.com/office/powerpoint/2010/main" val="350021745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44</a:t>
            </a:fld>
            <a:endParaRPr lang="en-US" dirty="0"/>
          </a:p>
        </p:txBody>
      </p:sp>
    </p:spTree>
    <p:extLst>
      <p:ext uri="{BB962C8B-B14F-4D97-AF65-F5344CB8AC3E}">
        <p14:creationId xmlns:p14="http://schemas.microsoft.com/office/powerpoint/2010/main" val="350021745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45</a:t>
            </a:fld>
            <a:endParaRPr lang="en-US" dirty="0"/>
          </a:p>
        </p:txBody>
      </p:sp>
    </p:spTree>
    <p:extLst>
      <p:ext uri="{BB962C8B-B14F-4D97-AF65-F5344CB8AC3E}">
        <p14:creationId xmlns:p14="http://schemas.microsoft.com/office/powerpoint/2010/main" val="3500217456"/>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46</a:t>
            </a:fld>
            <a:endParaRPr lang="en-US" dirty="0"/>
          </a:p>
        </p:txBody>
      </p:sp>
    </p:spTree>
    <p:extLst>
      <p:ext uri="{BB962C8B-B14F-4D97-AF65-F5344CB8AC3E}">
        <p14:creationId xmlns:p14="http://schemas.microsoft.com/office/powerpoint/2010/main" val="3500217456"/>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47</a:t>
            </a:fld>
            <a:endParaRPr lang="en-US" dirty="0"/>
          </a:p>
        </p:txBody>
      </p:sp>
    </p:spTree>
    <p:extLst>
      <p:ext uri="{BB962C8B-B14F-4D97-AF65-F5344CB8AC3E}">
        <p14:creationId xmlns:p14="http://schemas.microsoft.com/office/powerpoint/2010/main" val="2887844947"/>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48</a:t>
            </a:fld>
            <a:endParaRPr lang="en-US" dirty="0"/>
          </a:p>
        </p:txBody>
      </p:sp>
    </p:spTree>
    <p:extLst>
      <p:ext uri="{BB962C8B-B14F-4D97-AF65-F5344CB8AC3E}">
        <p14:creationId xmlns:p14="http://schemas.microsoft.com/office/powerpoint/2010/main" val="142823290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49</a:t>
            </a:fld>
            <a:endParaRPr lang="en-US" dirty="0"/>
          </a:p>
        </p:txBody>
      </p:sp>
    </p:spTree>
    <p:extLst>
      <p:ext uri="{BB962C8B-B14F-4D97-AF65-F5344CB8AC3E}">
        <p14:creationId xmlns:p14="http://schemas.microsoft.com/office/powerpoint/2010/main" val="433026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5</a:t>
            </a:fld>
            <a:endParaRPr lang="en-US" dirty="0"/>
          </a:p>
        </p:txBody>
      </p:sp>
    </p:spTree>
    <p:extLst>
      <p:ext uri="{BB962C8B-B14F-4D97-AF65-F5344CB8AC3E}">
        <p14:creationId xmlns:p14="http://schemas.microsoft.com/office/powerpoint/2010/main" val="2675387750"/>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50</a:t>
            </a:fld>
            <a:endParaRPr lang="en-US" dirty="0"/>
          </a:p>
        </p:txBody>
      </p:sp>
    </p:spTree>
    <p:extLst>
      <p:ext uri="{BB962C8B-B14F-4D97-AF65-F5344CB8AC3E}">
        <p14:creationId xmlns:p14="http://schemas.microsoft.com/office/powerpoint/2010/main" val="25879116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6</a:t>
            </a:fld>
            <a:endParaRPr lang="en-US" dirty="0"/>
          </a:p>
        </p:txBody>
      </p:sp>
    </p:spTree>
    <p:extLst>
      <p:ext uri="{BB962C8B-B14F-4D97-AF65-F5344CB8AC3E}">
        <p14:creationId xmlns:p14="http://schemas.microsoft.com/office/powerpoint/2010/main" val="476158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7</a:t>
            </a:fld>
            <a:endParaRPr lang="en-US" dirty="0"/>
          </a:p>
        </p:txBody>
      </p:sp>
    </p:spTree>
    <p:extLst>
      <p:ext uri="{BB962C8B-B14F-4D97-AF65-F5344CB8AC3E}">
        <p14:creationId xmlns:p14="http://schemas.microsoft.com/office/powerpoint/2010/main" val="2149275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8</a:t>
            </a:fld>
            <a:endParaRPr lang="en-US" dirty="0"/>
          </a:p>
        </p:txBody>
      </p:sp>
    </p:spTree>
    <p:extLst>
      <p:ext uri="{BB962C8B-B14F-4D97-AF65-F5344CB8AC3E}">
        <p14:creationId xmlns:p14="http://schemas.microsoft.com/office/powerpoint/2010/main" val="1464816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0CFE9001-EC7B-4A6F-A128-49098AEBD528}" type="slidenum">
              <a:rPr lang="en-US" smtClean="0"/>
              <a:pPr>
                <a:defRPr/>
              </a:pPr>
              <a:t>9</a:t>
            </a:fld>
            <a:endParaRPr lang="en-US" dirty="0"/>
          </a:p>
        </p:txBody>
      </p:sp>
    </p:spTree>
    <p:extLst>
      <p:ext uri="{BB962C8B-B14F-4D97-AF65-F5344CB8AC3E}">
        <p14:creationId xmlns:p14="http://schemas.microsoft.com/office/powerpoint/2010/main" val="21800253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AB56C445-FB8B-4887-BEE5-CAF9739D2BD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DA9C24A-F869-4AB0-B23E-B6D3D0593D90}"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8147AD2-73DF-4C1B-ADEA-9CB7B5485BF8}"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85992D1-FF7B-44BE-A370-CE154E71364A}"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45670E4-6AE5-4FF3-8322-C1D1453DF630}"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1685F8E-3A54-4B35-8AEB-19629620C11D}"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E4F17F6-A975-4FE5-816F-1CE4B7CA6862}"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15406D1A-77A1-4A45-9D68-BCCEC980BFEB}"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CE20B50B-E82B-41C5-80E9-E81CAFDB6C51}" type="slidenum">
              <a:rPr lang="en-US"/>
              <a:pPr>
                <a:defRPr/>
              </a:pPr>
              <a:t>‹#›</a:t>
            </a:fld>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6BD150EA-1D39-4068-8EAB-38DFDB073A40}" type="slidenum">
              <a:rPr lang="en-US"/>
              <a:pPr>
                <a:defRPr/>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EDF17C1-2918-41A4-BF37-6542E220348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Verdana" pitchFamily="34" charset="0"/>
                <a:ea typeface="Verdana" pitchFamily="34" charset="0"/>
                <a:cs typeface="Verdana" pitchFamily="34" charset="0"/>
              </a:defRPr>
            </a:lvl1pPr>
            <a:lvl2pPr>
              <a:defRPr>
                <a:latin typeface="Verdana" pitchFamily="34" charset="0"/>
                <a:ea typeface="Verdana" pitchFamily="34" charset="0"/>
                <a:cs typeface="Verdana" pitchFamily="34" charset="0"/>
              </a:defRPr>
            </a:lvl2pPr>
            <a:lvl3pPr>
              <a:defRPr>
                <a:latin typeface="Verdana" pitchFamily="34" charset="0"/>
                <a:ea typeface="Verdana" pitchFamily="34" charset="0"/>
                <a:cs typeface="Verdana" pitchFamily="34" charset="0"/>
              </a:defRPr>
            </a:lvl3pPr>
            <a:lvl4pPr>
              <a:defRPr>
                <a:latin typeface="Verdana" pitchFamily="34" charset="0"/>
                <a:ea typeface="Verdana" pitchFamily="34" charset="0"/>
                <a:cs typeface="Verdana" pitchFamily="34" charset="0"/>
              </a:defRPr>
            </a:lvl4pPr>
            <a:lvl5pPr>
              <a:defRPr>
                <a:latin typeface="Verdana" pitchFamily="34" charset="0"/>
                <a:ea typeface="Verdana" pitchFamily="34" charset="0"/>
                <a:cs typeface="Verdana"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4B698D8-717F-438C-A743-70B6D2F75BA6}" type="slidenum">
              <a:rPr lang="en-US"/>
              <a:pPr>
                <a:defRPr/>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3A71746-5AB2-46CF-B388-691F8A4ACAB5}" type="slidenum">
              <a:rPr lang="en-US"/>
              <a:pPr>
                <a:defRPr/>
              </a:pPr>
              <a:t>‹#›</a:t>
            </a:fld>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F9B7F6D-67AD-4B5B-967E-A1AA16B20F12}" type="slidenum">
              <a:rPr lang="en-US"/>
              <a:pPr>
                <a:defRPr/>
              </a:pPr>
              <a:t>‹#›</a:t>
            </a:fld>
            <a:endParaRPr 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0D70F71-04C3-42FE-A8BC-30F7D7BA4ED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F25339A-45C2-4AB6-A147-CFC1A5539B5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7FAB6740-770D-480C-BE76-2545C19616E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9E5DA49E-C535-4D72-91B3-4F7AF08282D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FDD74F37-96CC-4AF2-87C2-39C554C1F33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solidFill>
                  <a:srgbClr val="06386E"/>
                </a:solidFill>
              </a:defRPr>
            </a:lvl1pPr>
          </a:lstStyle>
          <a:p>
            <a:pPr>
              <a:defRPr/>
            </a:pPr>
            <a:fld id="{026B72BC-364A-4C1A-BC06-D40460FDDFF3}"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4EF0508-40A7-46E0-BD3F-5BDED268B2B1}"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7F6E2A9-EC5B-4576-8223-9A1C246FFED8}"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Century Gothic" pitchFamily="34" charset="0"/>
                <a:ea typeface="+mn-ea"/>
                <a:cs typeface="+mn-cs"/>
              </a:defRPr>
            </a:lvl1pPr>
          </a:lstStyle>
          <a:p>
            <a:pPr>
              <a:defRPr/>
            </a:pPr>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66"/>
                </a:solidFill>
                <a:latin typeface="Helvetica" pitchFamily="34" charset="0"/>
                <a:ea typeface="+mn-ea"/>
                <a:cs typeface="+mn-cs"/>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3366"/>
                </a:solidFill>
                <a:latin typeface="Helvetica" pitchFamily="-84" charset="0"/>
              </a:defRPr>
            </a:lvl1pPr>
          </a:lstStyle>
          <a:p>
            <a:pPr>
              <a:defRPr/>
            </a:pPr>
            <a:fld id="{86FA7208-D200-45BE-9D21-5EEA172DE922}" type="slidenum">
              <a:rPr lang="en-US"/>
              <a:pPr>
                <a:defRPr/>
              </a:pPr>
              <a:t>‹#›</a:t>
            </a:fld>
            <a:endParaRPr lang="en-US" dirty="0"/>
          </a:p>
        </p:txBody>
      </p:sp>
      <p:pic>
        <p:nvPicPr>
          <p:cNvPr id="1031" name="Picture 2" descr="C:\Users\achristie\AppData\Local\Microsoft\Windows\Temporary Internet Files\Content.Outlook\UMB72ED7\hkslide4 (2).jpg"/>
          <p:cNvPicPr>
            <a:picLocks noChangeAspect="1" noChangeArrowheads="1"/>
          </p:cNvPicPr>
          <p:nvPr userDrawn="1"/>
        </p:nvPicPr>
        <p:blipFill>
          <a:blip r:embed="rId14" cstate="print"/>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968" r:id="rId1"/>
    <p:sldLayoutId id="2147484969" r:id="rId2"/>
    <p:sldLayoutId id="2147484970" r:id="rId3"/>
    <p:sldLayoutId id="2147484971" r:id="rId4"/>
    <p:sldLayoutId id="2147484972" r:id="rId5"/>
    <p:sldLayoutId id="2147484973" r:id="rId6"/>
    <p:sldLayoutId id="2147484989" r:id="rId7"/>
    <p:sldLayoutId id="2147484974" r:id="rId8"/>
    <p:sldLayoutId id="2147484975" r:id="rId9"/>
    <p:sldLayoutId id="2147484976" r:id="rId10"/>
    <p:sldLayoutId id="2147484977" r:id="rId11"/>
  </p:sldLayoutIdLst>
  <p:hf hdr="0" ftr="0" dt="0"/>
  <p:txStyles>
    <p:titleStyle>
      <a:lvl1pPr algn="ctr" rtl="0" eaLnBrk="0" fontAlgn="base" hangingPunct="0">
        <a:spcBef>
          <a:spcPct val="0"/>
        </a:spcBef>
        <a:spcAft>
          <a:spcPct val="0"/>
        </a:spcAft>
        <a:defRPr sz="4000" b="1">
          <a:solidFill>
            <a:srgbClr val="003366"/>
          </a:solidFill>
          <a:latin typeface="Helvetica" pitchFamily="34" charset="0"/>
          <a:ea typeface="ＭＳ Ｐゴシック" pitchFamily="-112" charset="-128"/>
          <a:cs typeface="ＭＳ Ｐゴシック" pitchFamily="-112" charset="-128"/>
        </a:defRPr>
      </a:lvl1pPr>
      <a:lvl2pPr algn="ctr" rtl="0" eaLnBrk="0" fontAlgn="base" hangingPunct="0">
        <a:spcBef>
          <a:spcPct val="0"/>
        </a:spcBef>
        <a:spcAft>
          <a:spcPct val="0"/>
        </a:spcAft>
        <a:defRPr sz="4000" b="1">
          <a:solidFill>
            <a:srgbClr val="003366"/>
          </a:solidFill>
          <a:latin typeface="Helvetica" pitchFamily="34" charset="0"/>
          <a:ea typeface="ＭＳ Ｐゴシック" pitchFamily="-112" charset="-128"/>
          <a:cs typeface="ＭＳ Ｐゴシック" pitchFamily="-112" charset="-128"/>
        </a:defRPr>
      </a:lvl2pPr>
      <a:lvl3pPr algn="ctr" rtl="0" eaLnBrk="0" fontAlgn="base" hangingPunct="0">
        <a:spcBef>
          <a:spcPct val="0"/>
        </a:spcBef>
        <a:spcAft>
          <a:spcPct val="0"/>
        </a:spcAft>
        <a:defRPr sz="4000" b="1">
          <a:solidFill>
            <a:srgbClr val="003366"/>
          </a:solidFill>
          <a:latin typeface="Helvetica" pitchFamily="34" charset="0"/>
          <a:ea typeface="ＭＳ Ｐゴシック" pitchFamily="-112" charset="-128"/>
          <a:cs typeface="ＭＳ Ｐゴシック" pitchFamily="-112" charset="-128"/>
        </a:defRPr>
      </a:lvl3pPr>
      <a:lvl4pPr algn="ctr" rtl="0" eaLnBrk="0" fontAlgn="base" hangingPunct="0">
        <a:spcBef>
          <a:spcPct val="0"/>
        </a:spcBef>
        <a:spcAft>
          <a:spcPct val="0"/>
        </a:spcAft>
        <a:defRPr sz="4000" b="1">
          <a:solidFill>
            <a:srgbClr val="003366"/>
          </a:solidFill>
          <a:latin typeface="Helvetica" pitchFamily="34" charset="0"/>
          <a:ea typeface="ＭＳ Ｐゴシック" pitchFamily="-112" charset="-128"/>
          <a:cs typeface="ＭＳ Ｐゴシック" pitchFamily="-112" charset="-128"/>
        </a:defRPr>
      </a:lvl4pPr>
      <a:lvl5pPr algn="ctr" rtl="0" eaLnBrk="0" fontAlgn="base" hangingPunct="0">
        <a:spcBef>
          <a:spcPct val="0"/>
        </a:spcBef>
        <a:spcAft>
          <a:spcPct val="0"/>
        </a:spcAft>
        <a:defRPr sz="4000" b="1">
          <a:solidFill>
            <a:srgbClr val="003366"/>
          </a:solidFill>
          <a:latin typeface="Helvetica" pitchFamily="34" charset="0"/>
          <a:ea typeface="ＭＳ Ｐゴシック" pitchFamily="-112" charset="-128"/>
          <a:cs typeface="ＭＳ Ｐゴシック" pitchFamily="-112" charset="-128"/>
        </a:defRPr>
      </a:lvl5pPr>
      <a:lvl6pPr marL="457200" algn="ctr" rtl="0" fontAlgn="base">
        <a:spcBef>
          <a:spcPct val="0"/>
        </a:spcBef>
        <a:spcAft>
          <a:spcPct val="0"/>
        </a:spcAft>
        <a:defRPr sz="4000" b="1">
          <a:solidFill>
            <a:srgbClr val="003366"/>
          </a:solidFill>
          <a:latin typeface="helvetica"/>
        </a:defRPr>
      </a:lvl6pPr>
      <a:lvl7pPr marL="914400" algn="ctr" rtl="0" fontAlgn="base">
        <a:spcBef>
          <a:spcPct val="0"/>
        </a:spcBef>
        <a:spcAft>
          <a:spcPct val="0"/>
        </a:spcAft>
        <a:defRPr sz="4000" b="1">
          <a:solidFill>
            <a:srgbClr val="003366"/>
          </a:solidFill>
          <a:latin typeface="helvetica"/>
        </a:defRPr>
      </a:lvl7pPr>
      <a:lvl8pPr marL="1371600" algn="ctr" rtl="0" fontAlgn="base">
        <a:spcBef>
          <a:spcPct val="0"/>
        </a:spcBef>
        <a:spcAft>
          <a:spcPct val="0"/>
        </a:spcAft>
        <a:defRPr sz="4000" b="1">
          <a:solidFill>
            <a:srgbClr val="003366"/>
          </a:solidFill>
          <a:latin typeface="helvetica"/>
        </a:defRPr>
      </a:lvl8pPr>
      <a:lvl9pPr marL="1828800" algn="ctr" rtl="0" fontAlgn="base">
        <a:spcBef>
          <a:spcPct val="0"/>
        </a:spcBef>
        <a:spcAft>
          <a:spcPct val="0"/>
        </a:spcAft>
        <a:defRPr sz="4000" b="1">
          <a:solidFill>
            <a:srgbClr val="003366"/>
          </a:solidFill>
          <a:latin typeface="helvetica"/>
        </a:defRPr>
      </a:lvl9pPr>
    </p:titleStyle>
    <p:bodyStyle>
      <a:lvl1pPr marL="342900" indent="-342900" algn="l" rtl="0" eaLnBrk="0" fontAlgn="base" hangingPunct="0">
        <a:spcBef>
          <a:spcPct val="20000"/>
        </a:spcBef>
        <a:spcAft>
          <a:spcPct val="0"/>
        </a:spcAft>
        <a:buChar char="•"/>
        <a:defRPr sz="3200">
          <a:solidFill>
            <a:srgbClr val="003366"/>
          </a:solidFill>
          <a:latin typeface="Helvetica" pitchFamily="34" charset="0"/>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har char="–"/>
        <a:defRPr sz="2800">
          <a:solidFill>
            <a:srgbClr val="003366"/>
          </a:solidFill>
          <a:latin typeface="Helvetica" pitchFamily="34" charset="0"/>
          <a:ea typeface="ＭＳ Ｐゴシック" pitchFamily="-112" charset="-128"/>
        </a:defRPr>
      </a:lvl2pPr>
      <a:lvl3pPr marL="1143000" indent="-228600" algn="l" rtl="0" eaLnBrk="0" fontAlgn="base" hangingPunct="0">
        <a:spcBef>
          <a:spcPct val="20000"/>
        </a:spcBef>
        <a:spcAft>
          <a:spcPct val="0"/>
        </a:spcAft>
        <a:buChar char="•"/>
        <a:defRPr sz="2400">
          <a:solidFill>
            <a:srgbClr val="003366"/>
          </a:solidFill>
          <a:latin typeface="Helvetica" pitchFamily="34" charset="0"/>
          <a:ea typeface="ＭＳ Ｐゴシック" pitchFamily="-112" charset="-128"/>
        </a:defRPr>
      </a:lvl3pPr>
      <a:lvl4pPr marL="1600200" indent="-228600" algn="l" rtl="0" eaLnBrk="0" fontAlgn="base" hangingPunct="0">
        <a:spcBef>
          <a:spcPct val="20000"/>
        </a:spcBef>
        <a:spcAft>
          <a:spcPct val="0"/>
        </a:spcAft>
        <a:buChar char="–"/>
        <a:defRPr sz="2000">
          <a:solidFill>
            <a:srgbClr val="003366"/>
          </a:solidFill>
          <a:latin typeface="Helvetica" pitchFamily="34" charset="0"/>
          <a:ea typeface="ＭＳ Ｐゴシック" pitchFamily="-112" charset="-128"/>
        </a:defRPr>
      </a:lvl4pPr>
      <a:lvl5pPr marL="2057400" indent="-228600" algn="l" rtl="0" eaLnBrk="0" fontAlgn="base" hangingPunct="0">
        <a:spcBef>
          <a:spcPct val="20000"/>
        </a:spcBef>
        <a:spcAft>
          <a:spcPct val="0"/>
        </a:spcAft>
        <a:buChar char="»"/>
        <a:defRPr sz="2000">
          <a:solidFill>
            <a:srgbClr val="003366"/>
          </a:solidFill>
          <a:latin typeface="Helvetica" pitchFamily="34" charset="0"/>
          <a:ea typeface="ＭＳ Ｐゴシック" pitchFamily="-112" charset="-128"/>
        </a:defRPr>
      </a:lvl5pPr>
      <a:lvl6pPr marL="2514600" indent="-228600" algn="l" rtl="0" fontAlgn="base">
        <a:spcBef>
          <a:spcPct val="20000"/>
        </a:spcBef>
        <a:spcAft>
          <a:spcPct val="0"/>
        </a:spcAft>
        <a:buChar char="»"/>
        <a:defRPr sz="2000">
          <a:solidFill>
            <a:srgbClr val="003366"/>
          </a:solidFill>
          <a:latin typeface="+mn-lt"/>
        </a:defRPr>
      </a:lvl6pPr>
      <a:lvl7pPr marL="2971800" indent="-228600" algn="l" rtl="0" fontAlgn="base">
        <a:spcBef>
          <a:spcPct val="20000"/>
        </a:spcBef>
        <a:spcAft>
          <a:spcPct val="0"/>
        </a:spcAft>
        <a:buChar char="»"/>
        <a:defRPr sz="2000">
          <a:solidFill>
            <a:srgbClr val="003366"/>
          </a:solidFill>
          <a:latin typeface="+mn-lt"/>
        </a:defRPr>
      </a:lvl7pPr>
      <a:lvl8pPr marL="3429000" indent="-228600" algn="l" rtl="0" fontAlgn="base">
        <a:spcBef>
          <a:spcPct val="20000"/>
        </a:spcBef>
        <a:spcAft>
          <a:spcPct val="0"/>
        </a:spcAft>
        <a:buChar char="»"/>
        <a:defRPr sz="2000">
          <a:solidFill>
            <a:srgbClr val="003366"/>
          </a:solidFill>
          <a:latin typeface="+mn-lt"/>
        </a:defRPr>
      </a:lvl8pPr>
      <a:lvl9pPr marL="3886200" indent="-228600" algn="l" rtl="0" fontAlgn="base">
        <a:spcBef>
          <a:spcPct val="20000"/>
        </a:spcBef>
        <a:spcAft>
          <a:spcPct val="0"/>
        </a:spcAft>
        <a:buChar char="»"/>
        <a:defRPr sz="2000">
          <a:solidFill>
            <a:srgbClr val="0033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FA0"/>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FA0"/>
                </a:solidFill>
              </a:defRPr>
            </a:lvl1pPr>
          </a:lstStyle>
          <a:p>
            <a:pPr>
              <a:defRPr/>
            </a:pPr>
            <a:fld id="{F3C99CBB-C56E-44B9-9195-E4750CA06BB5}" type="slidenum">
              <a:rPr lang="en-US"/>
              <a:pPr>
                <a:defRPr/>
              </a:pPr>
              <a:t>‹#›</a:t>
            </a:fld>
            <a:endParaRPr lang="en-US" dirty="0"/>
          </a:p>
        </p:txBody>
      </p:sp>
      <p:pic>
        <p:nvPicPr>
          <p:cNvPr id="2055" name="Picture 2" descr="C:\Users\achristie\AppData\Local\Microsoft\Windows\Temporary Internet Files\Content.Outlook\UMB72ED7\hkslide5 (2).jpg"/>
          <p:cNvPicPr>
            <a:picLocks noChangeAspect="1" noChangeArrowheads="1"/>
          </p:cNvPicPr>
          <p:nvPr userDrawn="1"/>
        </p:nvPicPr>
        <p:blipFill>
          <a:blip r:embed="rId13" cstate="print"/>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978" r:id="rId1"/>
    <p:sldLayoutId id="2147484979" r:id="rId2"/>
    <p:sldLayoutId id="2147484980" r:id="rId3"/>
    <p:sldLayoutId id="2147484981" r:id="rId4"/>
    <p:sldLayoutId id="2147484982" r:id="rId5"/>
    <p:sldLayoutId id="2147484983" r:id="rId6"/>
    <p:sldLayoutId id="2147484984" r:id="rId7"/>
    <p:sldLayoutId id="2147484985" r:id="rId8"/>
    <p:sldLayoutId id="2147484986" r:id="rId9"/>
    <p:sldLayoutId id="2147484987" r:id="rId10"/>
    <p:sldLayoutId id="2147484988" r:id="rId11"/>
  </p:sldLayoutIdLst>
  <p:hf hdr="0" ftr="0" dt="0"/>
  <p:txStyles>
    <p:titleStyle>
      <a:lvl1pPr algn="ctr" rtl="0" eaLnBrk="0" fontAlgn="base" hangingPunct="0">
        <a:spcBef>
          <a:spcPct val="0"/>
        </a:spcBef>
        <a:spcAft>
          <a:spcPct val="0"/>
        </a:spcAft>
        <a:defRPr sz="4400" kern="1200">
          <a:solidFill>
            <a:schemeClr val="tx1"/>
          </a:solidFill>
          <a:latin typeface="Helvetica" pitchFamily="34" charset="0"/>
          <a:ea typeface="ＭＳ Ｐゴシック" pitchFamily="-112" charset="-128"/>
          <a:cs typeface="ＭＳ Ｐゴシック" pitchFamily="-112" charset="-128"/>
        </a:defRPr>
      </a:lvl1pPr>
      <a:lvl2pPr algn="ctr" rtl="0" eaLnBrk="0" fontAlgn="base" hangingPunct="0">
        <a:spcBef>
          <a:spcPct val="0"/>
        </a:spcBef>
        <a:spcAft>
          <a:spcPct val="0"/>
        </a:spcAft>
        <a:defRPr sz="4400">
          <a:solidFill>
            <a:schemeClr val="tx1"/>
          </a:solidFill>
          <a:latin typeface="Helvetica" pitchFamily="34" charset="0"/>
          <a:ea typeface="ＭＳ Ｐゴシック" pitchFamily="-112" charset="-128"/>
          <a:cs typeface="ＭＳ Ｐゴシック" pitchFamily="-112" charset="-128"/>
        </a:defRPr>
      </a:lvl2pPr>
      <a:lvl3pPr algn="ctr" rtl="0" eaLnBrk="0" fontAlgn="base" hangingPunct="0">
        <a:spcBef>
          <a:spcPct val="0"/>
        </a:spcBef>
        <a:spcAft>
          <a:spcPct val="0"/>
        </a:spcAft>
        <a:defRPr sz="4400">
          <a:solidFill>
            <a:schemeClr val="tx1"/>
          </a:solidFill>
          <a:latin typeface="Helvetica" pitchFamily="34" charset="0"/>
          <a:ea typeface="ＭＳ Ｐゴシック" pitchFamily="-112" charset="-128"/>
          <a:cs typeface="ＭＳ Ｐゴシック" pitchFamily="-112" charset="-128"/>
        </a:defRPr>
      </a:lvl3pPr>
      <a:lvl4pPr algn="ctr" rtl="0" eaLnBrk="0" fontAlgn="base" hangingPunct="0">
        <a:spcBef>
          <a:spcPct val="0"/>
        </a:spcBef>
        <a:spcAft>
          <a:spcPct val="0"/>
        </a:spcAft>
        <a:defRPr sz="4400">
          <a:solidFill>
            <a:schemeClr val="tx1"/>
          </a:solidFill>
          <a:latin typeface="Helvetica" pitchFamily="34" charset="0"/>
          <a:ea typeface="ＭＳ Ｐゴシック" pitchFamily="-112" charset="-128"/>
          <a:cs typeface="ＭＳ Ｐゴシック" pitchFamily="-112" charset="-128"/>
        </a:defRPr>
      </a:lvl4pPr>
      <a:lvl5pPr algn="ctr" rtl="0" eaLnBrk="0" fontAlgn="base" hangingPunct="0">
        <a:spcBef>
          <a:spcPct val="0"/>
        </a:spcBef>
        <a:spcAft>
          <a:spcPct val="0"/>
        </a:spcAft>
        <a:defRPr sz="4400">
          <a:solidFill>
            <a:schemeClr val="tx1"/>
          </a:solidFill>
          <a:latin typeface="Helvetica" pitchFamily="34" charset="0"/>
          <a:ea typeface="ＭＳ Ｐゴシック" pitchFamily="-112" charset="-128"/>
          <a:cs typeface="ＭＳ Ｐゴシック" pitchFamily="-112" charset="-128"/>
        </a:defRPr>
      </a:lvl5pPr>
      <a:lvl6pPr marL="457200" algn="ctr" rtl="0" fontAlgn="base">
        <a:spcBef>
          <a:spcPct val="0"/>
        </a:spcBef>
        <a:spcAft>
          <a:spcPct val="0"/>
        </a:spcAft>
        <a:defRPr sz="4400">
          <a:solidFill>
            <a:schemeClr val="tx1"/>
          </a:solidFill>
          <a:latin typeface="Helvetica" pitchFamily="34" charset="0"/>
        </a:defRPr>
      </a:lvl6pPr>
      <a:lvl7pPr marL="914400" algn="ctr" rtl="0" fontAlgn="base">
        <a:spcBef>
          <a:spcPct val="0"/>
        </a:spcBef>
        <a:spcAft>
          <a:spcPct val="0"/>
        </a:spcAft>
        <a:defRPr sz="4400">
          <a:solidFill>
            <a:schemeClr val="tx1"/>
          </a:solidFill>
          <a:latin typeface="Helvetica" pitchFamily="34" charset="0"/>
        </a:defRPr>
      </a:lvl7pPr>
      <a:lvl8pPr marL="1371600" algn="ctr" rtl="0" fontAlgn="base">
        <a:spcBef>
          <a:spcPct val="0"/>
        </a:spcBef>
        <a:spcAft>
          <a:spcPct val="0"/>
        </a:spcAft>
        <a:defRPr sz="4400">
          <a:solidFill>
            <a:schemeClr val="tx1"/>
          </a:solidFill>
          <a:latin typeface="Helvetica" pitchFamily="34" charset="0"/>
        </a:defRPr>
      </a:lvl8pPr>
      <a:lvl9pPr marL="1828800" algn="ctr" rtl="0" fontAlgn="base">
        <a:spcBef>
          <a:spcPct val="0"/>
        </a:spcBef>
        <a:spcAft>
          <a:spcPct val="0"/>
        </a:spcAft>
        <a:defRPr sz="4400">
          <a:solidFill>
            <a:schemeClr val="tx1"/>
          </a:solidFill>
          <a:latin typeface="Helvetica"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Helvetica" pitchFamily="34" charset="0"/>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Helvetica" pitchFamily="34" charset="0"/>
          <a:ea typeface="ＭＳ Ｐゴシック" pitchFamily="-112" charset="-128"/>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Helvetica" pitchFamily="34" charset="0"/>
          <a:ea typeface="ＭＳ Ｐゴシック" pitchFamily="-112" charset="-128"/>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Helvetica" pitchFamily="34" charset="0"/>
          <a:ea typeface="ＭＳ Ｐゴシック" pitchFamily="-112" charset="-128"/>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Helvetica" pitchFamily="34" charset="0"/>
          <a:ea typeface="ＭＳ Ｐゴシック" pitchFamily="-112"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hyperlink" Target="http://www.steveleinwand.com/" TargetMode="External"/><Relationship Id="rId4" Type="http://schemas.openxmlformats.org/officeDocument/2006/relationships/hyperlink" Target="mailto:sleinwand@air.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8.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533400" y="762000"/>
            <a:ext cx="8229600" cy="1143000"/>
          </a:xfrm>
        </p:spPr>
        <p:txBody>
          <a:bodyPr/>
          <a:lstStyle/>
          <a:p>
            <a:pPr eaLnBrk="1" hangingPunct="1"/>
            <a:r>
              <a:rPr lang="en-US" sz="2600" dirty="0" smtClean="0">
                <a:solidFill>
                  <a:srgbClr val="FFFFFF"/>
                </a:solidFill>
                <a:latin typeface="Helvetica" pitchFamily="-84" charset="0"/>
                <a:ea typeface="ＭＳ Ｐゴシック" pitchFamily="34" charset="-128"/>
              </a:rPr>
              <a:t/>
            </a:r>
            <a:br>
              <a:rPr lang="en-US" sz="2600" dirty="0" smtClean="0">
                <a:solidFill>
                  <a:srgbClr val="FFFFFF"/>
                </a:solidFill>
                <a:latin typeface="Helvetica" pitchFamily="-84" charset="0"/>
                <a:ea typeface="ＭＳ Ｐゴシック" pitchFamily="34" charset="-128"/>
              </a:rPr>
            </a:br>
            <a:endParaRPr lang="en-US" sz="2600" dirty="0" smtClean="0">
              <a:solidFill>
                <a:schemeClr val="bg1"/>
              </a:solidFill>
              <a:latin typeface="Helvetica" pitchFamily="-84" charset="0"/>
              <a:ea typeface="ＭＳ Ｐゴシック" pitchFamily="34" charset="-128"/>
            </a:endParaRPr>
          </a:p>
        </p:txBody>
      </p:sp>
      <p:sp>
        <p:nvSpPr>
          <p:cNvPr id="5123" name="Rectangle 3"/>
          <p:cNvSpPr>
            <a:spLocks noGrp="1" noChangeArrowheads="1"/>
          </p:cNvSpPr>
          <p:nvPr>
            <p:ph idx="1"/>
          </p:nvPr>
        </p:nvSpPr>
        <p:spPr>
          <a:xfrm>
            <a:off x="76200" y="685800"/>
            <a:ext cx="8991600" cy="5211763"/>
          </a:xfrm>
        </p:spPr>
        <p:txBody>
          <a:bodyPr/>
          <a:lstStyle/>
          <a:p>
            <a:pPr algn="ctr" eaLnBrk="1" hangingPunct="1">
              <a:spcBef>
                <a:spcPts val="1200"/>
              </a:spcBef>
              <a:spcAft>
                <a:spcPts val="1200"/>
              </a:spcAft>
              <a:buFontTx/>
              <a:buNone/>
            </a:pPr>
            <a:r>
              <a:rPr lang="en-US" sz="4800" b="1" dirty="0">
                <a:latin typeface="Verdana" panose="020B0604030504040204" pitchFamily="34" charset="0"/>
                <a:ea typeface="Verdana" panose="020B0604030504040204" pitchFamily="34" charset="0"/>
                <a:cs typeface="Verdana" panose="020B0604030504040204" pitchFamily="34" charset="0"/>
              </a:rPr>
              <a:t>Principles to Actions: What’s Exciting about NCTM's </a:t>
            </a:r>
            <a:r>
              <a:rPr lang="en-US" sz="4800" b="1" dirty="0" smtClean="0">
                <a:latin typeface="Verdana" panose="020B0604030504040204" pitchFamily="34" charset="0"/>
                <a:ea typeface="Verdana" panose="020B0604030504040204" pitchFamily="34" charset="0"/>
                <a:cs typeface="Verdana" panose="020B0604030504040204" pitchFamily="34" charset="0"/>
              </a:rPr>
              <a:t>New </a:t>
            </a:r>
            <a:r>
              <a:rPr lang="en-US" sz="4800" b="1" dirty="0">
                <a:latin typeface="Verdana" panose="020B0604030504040204" pitchFamily="34" charset="0"/>
                <a:ea typeface="Verdana" panose="020B0604030504040204" pitchFamily="34" charset="0"/>
                <a:cs typeface="Verdana" panose="020B0604030504040204" pitchFamily="34" charset="0"/>
              </a:rPr>
              <a:t>Blueprint</a:t>
            </a:r>
            <a:r>
              <a:rPr lang="en-US" sz="4800" b="1" dirty="0" smtClean="0">
                <a:latin typeface="Verdana" panose="020B0604030504040204" pitchFamily="34" charset="0"/>
                <a:ea typeface="Verdana" panose="020B0604030504040204" pitchFamily="34" charset="0"/>
                <a:cs typeface="Verdana" panose="020B0604030504040204" pitchFamily="34" charset="0"/>
              </a:rPr>
              <a:t>?</a:t>
            </a:r>
            <a:endParaRPr lang="en-US" sz="4800" b="1" dirty="0">
              <a:solidFill>
                <a:srgbClr val="003366"/>
              </a:solidFill>
              <a:latin typeface="Verdana" panose="020B0604030504040204" pitchFamily="34" charset="0"/>
              <a:ea typeface="Verdana" panose="020B0604030504040204" pitchFamily="34" charset="0"/>
              <a:cs typeface="Verdana" panose="020B0604030504040204" pitchFamily="34" charset="0"/>
            </a:endParaRPr>
          </a:p>
          <a:p>
            <a:pPr algn="ctr" eaLnBrk="1" hangingPunct="1">
              <a:spcBef>
                <a:spcPts val="1200"/>
              </a:spcBef>
              <a:spcAft>
                <a:spcPts val="1200"/>
              </a:spcAft>
              <a:buFontTx/>
              <a:buNone/>
            </a:pPr>
            <a:r>
              <a:rPr lang="en-US" sz="2400" b="1" dirty="0" smtClean="0">
                <a:solidFill>
                  <a:srgbClr val="003366"/>
                </a:solidFill>
                <a:latin typeface="Verdana" pitchFamily="34" charset="0"/>
                <a:ea typeface="ＭＳ Ｐゴシック" pitchFamily="34" charset="-128"/>
              </a:rPr>
              <a:t>April 10, 2014</a:t>
            </a:r>
          </a:p>
          <a:p>
            <a:pPr algn="ctr" eaLnBrk="1" hangingPunct="1">
              <a:spcBef>
                <a:spcPts val="1200"/>
              </a:spcBef>
              <a:spcAft>
                <a:spcPts val="1200"/>
              </a:spcAft>
              <a:buNone/>
            </a:pPr>
            <a:r>
              <a:rPr lang="en-US" sz="2400" b="1" dirty="0">
                <a:solidFill>
                  <a:srgbClr val="003366"/>
                </a:solidFill>
                <a:latin typeface="Verdana" pitchFamily="34" charset="0"/>
                <a:ea typeface="ＭＳ Ｐゴシック" pitchFamily="34" charset="-128"/>
              </a:rPr>
              <a:t>Steve </a:t>
            </a:r>
            <a:r>
              <a:rPr lang="en-US" sz="2400" b="1" dirty="0" err="1">
                <a:solidFill>
                  <a:srgbClr val="003366"/>
                </a:solidFill>
                <a:latin typeface="Verdana" pitchFamily="34" charset="0"/>
                <a:ea typeface="ＭＳ Ｐゴシック" pitchFamily="34" charset="-128"/>
              </a:rPr>
              <a:t>Leinwand</a:t>
            </a:r>
            <a:endParaRPr lang="en-US" sz="2400" b="1" dirty="0">
              <a:solidFill>
                <a:srgbClr val="003366"/>
              </a:solidFill>
              <a:latin typeface="Verdana" pitchFamily="34" charset="0"/>
              <a:ea typeface="ＭＳ Ｐゴシック" pitchFamily="34" charset="-128"/>
            </a:endParaRPr>
          </a:p>
          <a:p>
            <a:pPr algn="ctr" eaLnBrk="1" hangingPunct="1">
              <a:spcBef>
                <a:spcPts val="600"/>
              </a:spcBef>
              <a:spcAft>
                <a:spcPts val="600"/>
              </a:spcAft>
              <a:buFont typeface="Arial" pitchFamily="34" charset="0"/>
              <a:buNone/>
            </a:pPr>
            <a:r>
              <a:rPr lang="en-US" sz="2400" b="1" dirty="0" smtClean="0">
                <a:solidFill>
                  <a:srgbClr val="003366"/>
                </a:solidFill>
                <a:latin typeface="Verdana" pitchFamily="34" charset="0"/>
                <a:ea typeface="ＭＳ Ｐゴシック" pitchFamily="34" charset="-128"/>
              </a:rPr>
              <a:t>American Institutes for Research</a:t>
            </a:r>
          </a:p>
          <a:p>
            <a:pPr algn="ctr" eaLnBrk="1" hangingPunct="1">
              <a:lnSpc>
                <a:spcPct val="150000"/>
              </a:lnSpc>
              <a:spcBef>
                <a:spcPts val="600"/>
              </a:spcBef>
              <a:spcAft>
                <a:spcPts val="600"/>
              </a:spcAft>
              <a:buFontTx/>
              <a:buNone/>
            </a:pPr>
            <a:r>
              <a:rPr lang="en-US" sz="2400" b="1" dirty="0" smtClean="0">
                <a:solidFill>
                  <a:srgbClr val="003366"/>
                </a:solidFill>
                <a:latin typeface="Verdana" pitchFamily="34" charset="0"/>
                <a:ea typeface="ＭＳ Ｐゴシック" pitchFamily="34" charset="-128"/>
                <a:hlinkClick r:id="rId4"/>
              </a:rPr>
              <a:t>sleinwand@air.org</a:t>
            </a:r>
            <a:r>
              <a:rPr lang="en-US" sz="2400" b="1" dirty="0" smtClean="0">
                <a:solidFill>
                  <a:srgbClr val="003366"/>
                </a:solidFill>
                <a:latin typeface="Verdana" pitchFamily="34" charset="0"/>
                <a:ea typeface="ＭＳ Ｐゴシック" pitchFamily="34" charset="-128"/>
              </a:rPr>
              <a:t>    </a:t>
            </a:r>
            <a:r>
              <a:rPr lang="en-US" sz="2400" b="1" dirty="0" smtClean="0">
                <a:solidFill>
                  <a:srgbClr val="003366"/>
                </a:solidFill>
                <a:latin typeface="Verdana" pitchFamily="34" charset="0"/>
                <a:ea typeface="ＭＳ Ｐゴシック" pitchFamily="34" charset="-128"/>
                <a:hlinkClick r:id="rId5"/>
              </a:rPr>
              <a:t>www.steveleinwand.com</a:t>
            </a:r>
            <a:endParaRPr lang="en-US" sz="2400" b="1" dirty="0" smtClean="0">
              <a:solidFill>
                <a:srgbClr val="003366"/>
              </a:solidFill>
              <a:latin typeface="Verdana" pitchFamily="34" charset="0"/>
              <a:ea typeface="ＭＳ Ｐゴシック" pitchFamily="34" charset="-128"/>
            </a:endParaRPr>
          </a:p>
          <a:p>
            <a:pPr algn="ctr" eaLnBrk="1" hangingPunct="1">
              <a:lnSpc>
                <a:spcPct val="150000"/>
              </a:lnSpc>
              <a:spcBef>
                <a:spcPts val="600"/>
              </a:spcBef>
              <a:spcAft>
                <a:spcPts val="600"/>
              </a:spcAft>
              <a:buFontTx/>
              <a:buNone/>
            </a:pPr>
            <a:endParaRPr lang="en-US" sz="2000" b="1" dirty="0" smtClean="0">
              <a:solidFill>
                <a:srgbClr val="003366"/>
              </a:solidFill>
              <a:latin typeface="Verdana" pitchFamily="34" charset="0"/>
              <a:ea typeface="ＭＳ Ｐゴシック" pitchFamily="34" charset="-128"/>
            </a:endParaRPr>
          </a:p>
          <a:p>
            <a:pPr algn="ctr" eaLnBrk="1" hangingPunct="1">
              <a:lnSpc>
                <a:spcPct val="200000"/>
              </a:lnSpc>
              <a:spcBef>
                <a:spcPts val="1200"/>
              </a:spcBef>
              <a:spcAft>
                <a:spcPts val="1200"/>
              </a:spcAft>
              <a:buFontTx/>
              <a:buNone/>
            </a:pPr>
            <a:endParaRPr lang="en-US" sz="2400" dirty="0" smtClean="0">
              <a:latin typeface="Verdana" pitchFamily="34" charset="0"/>
              <a:ea typeface="ＭＳ Ｐゴシック" pitchFamily="34" charset="-128"/>
            </a:endParaRPr>
          </a:p>
          <a:p>
            <a:pPr algn="ctr" eaLnBrk="1" hangingPunct="1">
              <a:lnSpc>
                <a:spcPct val="80000"/>
              </a:lnSpc>
              <a:buFontTx/>
              <a:buNone/>
            </a:pPr>
            <a:endParaRPr lang="en-US" sz="2400" dirty="0" smtClean="0">
              <a:latin typeface="Verdana" pitchFamily="34" charset="0"/>
              <a:ea typeface="ＭＳ Ｐゴシック" pitchFamily="34" charset="-128"/>
            </a:endParaRPr>
          </a:p>
        </p:txBody>
      </p:sp>
      <p:sp>
        <p:nvSpPr>
          <p:cNvPr id="2" name="Slide Number Placeholder 1"/>
          <p:cNvSpPr>
            <a:spLocks noGrp="1"/>
          </p:cNvSpPr>
          <p:nvPr>
            <p:ph type="sldNum" sz="quarter" idx="12"/>
          </p:nvPr>
        </p:nvSpPr>
        <p:spPr/>
        <p:txBody>
          <a:bodyPr/>
          <a:lstStyle/>
          <a:p>
            <a:pPr>
              <a:defRPr/>
            </a:pPr>
            <a:fld id="{145670E4-6AE5-4FF3-8322-C1D1453DF630}"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We know…</a:t>
            </a:r>
            <a:endParaRPr lang="en-US" sz="5400" dirty="0"/>
          </a:p>
        </p:txBody>
      </p:sp>
      <p:sp>
        <p:nvSpPr>
          <p:cNvPr id="3" name="Content Placeholder 2"/>
          <p:cNvSpPr>
            <a:spLocks noGrp="1"/>
          </p:cNvSpPr>
          <p:nvPr>
            <p:ph idx="1"/>
          </p:nvPr>
        </p:nvSpPr>
        <p:spPr/>
        <p:txBody>
          <a:bodyPr/>
          <a:lstStyle/>
          <a:p>
            <a:pPr marL="0" indent="0">
              <a:buNone/>
            </a:pPr>
            <a:r>
              <a:rPr lang="en-US" b="1" dirty="0" smtClean="0"/>
              <a:t>We have made great progress:</a:t>
            </a:r>
          </a:p>
          <a:p>
            <a:pPr lvl="0"/>
            <a:r>
              <a:rPr lang="en-US" sz="2200" dirty="0" smtClean="0"/>
              <a:t>The </a:t>
            </a:r>
            <a:r>
              <a:rPr lang="en-US" sz="2200" dirty="0"/>
              <a:t>percentage of fourth graders scoring “proficient” or above on the National Assessment of Educational Progress (NAEP) rose from 13 percent in 1990 to 42 percent in 2013. </a:t>
            </a:r>
          </a:p>
          <a:p>
            <a:pPr lvl="0"/>
            <a:r>
              <a:rPr lang="en-US" sz="2200" dirty="0"/>
              <a:t>The percentage of eighth graders scoring “proficient” or above on the NAEP rose from 15 percent in 1990 to 36 percent in 2013. </a:t>
            </a:r>
          </a:p>
          <a:p>
            <a:pPr lvl="0"/>
            <a:r>
              <a:rPr lang="en-US" sz="2200" dirty="0"/>
              <a:t>Average scores for fourth and eighth graders on these NAEP assessments rose 29 and 22 points, respectively, between 1990 and 2013. </a:t>
            </a:r>
          </a:p>
        </p:txBody>
      </p:sp>
      <p:sp>
        <p:nvSpPr>
          <p:cNvPr id="5" name="Slide Number Placeholder 4"/>
          <p:cNvSpPr>
            <a:spLocks noGrp="1"/>
          </p:cNvSpPr>
          <p:nvPr>
            <p:ph type="sldNum" sz="quarter" idx="12"/>
          </p:nvPr>
        </p:nvSpPr>
        <p:spPr/>
        <p:txBody>
          <a:bodyPr/>
          <a:lstStyle/>
          <a:p>
            <a:pPr>
              <a:defRPr/>
            </a:pPr>
            <a:fld id="{C4B698D8-717F-438C-A743-70B6D2F75BA6}" type="slidenum">
              <a:rPr lang="en-US" smtClean="0"/>
              <a:pPr>
                <a:defRPr/>
              </a:pPr>
              <a:t>10</a:t>
            </a:fld>
            <a:endParaRPr lang="en-US" dirty="0"/>
          </a:p>
        </p:txBody>
      </p:sp>
    </p:spTree>
    <p:extLst>
      <p:ext uri="{BB962C8B-B14F-4D97-AF65-F5344CB8AC3E}">
        <p14:creationId xmlns:p14="http://schemas.microsoft.com/office/powerpoint/2010/main" val="739580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We know…</a:t>
            </a:r>
            <a:endParaRPr lang="en-US" sz="5400" dirty="0"/>
          </a:p>
        </p:txBody>
      </p:sp>
      <p:sp>
        <p:nvSpPr>
          <p:cNvPr id="3" name="Content Placeholder 2"/>
          <p:cNvSpPr>
            <a:spLocks noGrp="1"/>
          </p:cNvSpPr>
          <p:nvPr>
            <p:ph idx="1"/>
          </p:nvPr>
        </p:nvSpPr>
        <p:spPr/>
        <p:txBody>
          <a:bodyPr/>
          <a:lstStyle/>
          <a:p>
            <a:pPr marL="0" indent="0">
              <a:buNone/>
            </a:pPr>
            <a:r>
              <a:rPr lang="en-US" b="1" dirty="0" smtClean="0"/>
              <a:t>We have made great progress:</a:t>
            </a:r>
            <a:endParaRPr lang="en-US" sz="1200" b="1" dirty="0" smtClean="0"/>
          </a:p>
          <a:p>
            <a:pPr lvl="0"/>
            <a:r>
              <a:rPr lang="en-US" sz="2200" dirty="0" smtClean="0"/>
              <a:t>The </a:t>
            </a:r>
            <a:r>
              <a:rPr lang="en-US" sz="2200" dirty="0"/>
              <a:t>number of students taking Advanced Placement Calculus examinations increased from 77,634 in 1982 to 387,297 in 2013, of whom about 50 percent scored 4 or 5</a:t>
            </a:r>
            <a:r>
              <a:rPr lang="en-US" sz="2200" dirty="0" smtClean="0"/>
              <a:t>.</a:t>
            </a:r>
          </a:p>
          <a:p>
            <a:pPr lvl="0"/>
            <a:endParaRPr lang="en-US" sz="2200" dirty="0"/>
          </a:p>
          <a:p>
            <a:pPr marL="0" lvl="0" indent="0">
              <a:buNone/>
            </a:pPr>
            <a:r>
              <a:rPr lang="en-US" sz="2200" dirty="0" smtClean="0"/>
              <a:t> </a:t>
            </a:r>
            <a:r>
              <a:rPr lang="en-US" b="1" dirty="0" smtClean="0"/>
              <a:t>There is much to celebrate!</a:t>
            </a:r>
            <a:endParaRPr lang="en-US" b="1"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11</a:t>
            </a:fld>
            <a:endParaRPr lang="en-US" dirty="0"/>
          </a:p>
        </p:txBody>
      </p:sp>
    </p:spTree>
    <p:extLst>
      <p:ext uri="{BB962C8B-B14F-4D97-AF65-F5344CB8AC3E}">
        <p14:creationId xmlns:p14="http://schemas.microsoft.com/office/powerpoint/2010/main" val="13696488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But we also know…</a:t>
            </a:r>
            <a:endParaRPr lang="en-US" sz="5400" dirty="0"/>
          </a:p>
        </p:txBody>
      </p:sp>
      <p:sp>
        <p:nvSpPr>
          <p:cNvPr id="3" name="Content Placeholder 2"/>
          <p:cNvSpPr>
            <a:spLocks noGrp="1"/>
          </p:cNvSpPr>
          <p:nvPr>
            <p:ph idx="1"/>
          </p:nvPr>
        </p:nvSpPr>
        <p:spPr>
          <a:xfrm>
            <a:off x="457200" y="1447800"/>
            <a:ext cx="8229600" cy="4678363"/>
          </a:xfrm>
        </p:spPr>
        <p:txBody>
          <a:bodyPr/>
          <a:lstStyle/>
          <a:p>
            <a:pPr marL="0" indent="0">
              <a:buNone/>
            </a:pPr>
            <a:r>
              <a:rPr lang="en-US" b="1" dirty="0" smtClean="0"/>
              <a:t>We are far from where we need to be:</a:t>
            </a:r>
          </a:p>
          <a:p>
            <a:pPr lvl="0"/>
            <a:r>
              <a:rPr lang="en-US" sz="2400" dirty="0"/>
              <a:t>Average mathematics NAEP scores for 17-year-olds have been essentially flat since 1973. </a:t>
            </a:r>
          </a:p>
          <a:p>
            <a:pPr lvl="0"/>
            <a:r>
              <a:rPr lang="en-US" sz="2400" dirty="0" smtClean="0"/>
              <a:t>The </a:t>
            </a:r>
            <a:r>
              <a:rPr lang="en-US" sz="2400" dirty="0"/>
              <a:t>difference in average NAEP mathematics scores between white and black and white and Hispanic 9- and 13-year-olds has narrowed somewhat between 1973 and 2012 but remains between 17 and 28 points</a:t>
            </a:r>
            <a:r>
              <a:rPr lang="en-US" sz="2400" dirty="0" smtClean="0"/>
              <a:t>.</a:t>
            </a:r>
          </a:p>
          <a:p>
            <a:pPr lvl="0"/>
            <a:r>
              <a:rPr lang="en-US" sz="2400" dirty="0" smtClean="0"/>
              <a:t>Only about 44% of HS graduates in 2013 were deemed ready for college work in mathematics. </a:t>
            </a:r>
            <a:endParaRPr lang="en-US" sz="2400" dirty="0"/>
          </a:p>
        </p:txBody>
      </p:sp>
      <p:sp>
        <p:nvSpPr>
          <p:cNvPr id="5" name="Slide Number Placeholder 4"/>
          <p:cNvSpPr>
            <a:spLocks noGrp="1"/>
          </p:cNvSpPr>
          <p:nvPr>
            <p:ph type="sldNum" sz="quarter" idx="12"/>
          </p:nvPr>
        </p:nvSpPr>
        <p:spPr/>
        <p:txBody>
          <a:bodyPr/>
          <a:lstStyle/>
          <a:p>
            <a:pPr>
              <a:defRPr/>
            </a:pPr>
            <a:fld id="{C4B698D8-717F-438C-A743-70B6D2F75BA6}" type="slidenum">
              <a:rPr lang="en-US" smtClean="0"/>
              <a:pPr>
                <a:defRPr/>
              </a:pPr>
              <a:t>12</a:t>
            </a:fld>
            <a:endParaRPr lang="en-US" dirty="0"/>
          </a:p>
        </p:txBody>
      </p:sp>
    </p:spTree>
    <p:extLst>
      <p:ext uri="{BB962C8B-B14F-4D97-AF65-F5344CB8AC3E}">
        <p14:creationId xmlns:p14="http://schemas.microsoft.com/office/powerpoint/2010/main" val="25161852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But we also know…</a:t>
            </a:r>
          </a:p>
        </p:txBody>
      </p:sp>
      <p:sp>
        <p:nvSpPr>
          <p:cNvPr id="3" name="Content Placeholder 2"/>
          <p:cNvSpPr>
            <a:spLocks noGrp="1"/>
          </p:cNvSpPr>
          <p:nvPr>
            <p:ph idx="1"/>
          </p:nvPr>
        </p:nvSpPr>
        <p:spPr>
          <a:xfrm>
            <a:off x="457200" y="1524000"/>
            <a:ext cx="8229600" cy="4602163"/>
          </a:xfrm>
        </p:spPr>
        <p:txBody>
          <a:bodyPr/>
          <a:lstStyle/>
          <a:p>
            <a:pPr lvl="0"/>
            <a:r>
              <a:rPr lang="en-US" sz="2400" dirty="0" smtClean="0"/>
              <a:t>Although </a:t>
            </a:r>
            <a:r>
              <a:rPr lang="en-US" sz="2400" dirty="0"/>
              <a:t>many countries’ mean scores on the PISA assessments increased from 2003 to 2012, the United States’ and Canada’s mean scores declined. </a:t>
            </a:r>
          </a:p>
          <a:p>
            <a:pPr lvl="0"/>
            <a:r>
              <a:rPr lang="en-US" sz="2400" dirty="0"/>
              <a:t>U.S. students performed relatively well on PISA items that required only lower-level skills—reading and simple handling of data directly from tables and diagrams, handling easily manageable formulas; however, they struggled with tasks involving creating, using, and interpreting models of real-world situations and using mathematical reasoning</a:t>
            </a:r>
            <a:r>
              <a:rPr lang="en-US" sz="2400" dirty="0" smtClean="0"/>
              <a:t>.</a:t>
            </a:r>
            <a:endParaRPr lang="en-US" sz="2400" dirty="0"/>
          </a:p>
          <a:p>
            <a:pPr marL="0" indent="0">
              <a:buNone/>
            </a:pPr>
            <a:endParaRPr lang="en-US" sz="1400"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13</a:t>
            </a:fld>
            <a:endParaRPr lang="en-US" dirty="0"/>
          </a:p>
        </p:txBody>
      </p:sp>
    </p:spTree>
    <p:extLst>
      <p:ext uri="{BB962C8B-B14F-4D97-AF65-F5344CB8AC3E}">
        <p14:creationId xmlns:p14="http://schemas.microsoft.com/office/powerpoint/2010/main" val="16777650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b="1" dirty="0" smtClean="0"/>
              <a:t>So there are no laurels to rest on.</a:t>
            </a:r>
            <a:endParaRPr lang="en-US" b="1"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14</a:t>
            </a:fld>
            <a:endParaRPr lang="en-US" dirty="0"/>
          </a:p>
        </p:txBody>
      </p:sp>
    </p:spTree>
    <p:extLst>
      <p:ext uri="{BB962C8B-B14F-4D97-AF65-F5344CB8AC3E}">
        <p14:creationId xmlns:p14="http://schemas.microsoft.com/office/powerpoint/2010/main" val="28953754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And we know why…</a:t>
            </a:r>
            <a:endParaRPr lang="en-US" sz="5400" dirty="0"/>
          </a:p>
        </p:txBody>
      </p:sp>
      <p:sp>
        <p:nvSpPr>
          <p:cNvPr id="3" name="Content Placeholder 2"/>
          <p:cNvSpPr>
            <a:spLocks noGrp="1"/>
          </p:cNvSpPr>
          <p:nvPr>
            <p:ph idx="1"/>
          </p:nvPr>
        </p:nvSpPr>
        <p:spPr/>
        <p:txBody>
          <a:bodyPr/>
          <a:lstStyle/>
          <a:p>
            <a:pPr lvl="0"/>
            <a:r>
              <a:rPr lang="en-US" sz="2400" dirty="0" smtClean="0"/>
              <a:t>Too </a:t>
            </a:r>
            <a:r>
              <a:rPr lang="en-US" sz="2400" dirty="0"/>
              <a:t>much focus is on learning procedures without any connection to meaning, understanding, or the applications that require these procedures.</a:t>
            </a:r>
          </a:p>
          <a:p>
            <a:pPr lvl="0"/>
            <a:r>
              <a:rPr lang="en-US" sz="2400" dirty="0"/>
              <a:t>Too many students are limited by the lower expectations and narrower curricula of remedial tracks from which few ever emerge.</a:t>
            </a:r>
          </a:p>
          <a:p>
            <a:pPr lvl="0"/>
            <a:r>
              <a:rPr lang="en-US" sz="2400" dirty="0"/>
              <a:t>Too many teachers have limited access to the instructional materials, tools, and technology that they need. </a:t>
            </a:r>
          </a:p>
          <a:p>
            <a:pPr marL="0" indent="0">
              <a:buNone/>
            </a:pPr>
            <a:endParaRPr lang="en-US" sz="1400" b="1"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15</a:t>
            </a:fld>
            <a:endParaRPr lang="en-US" dirty="0"/>
          </a:p>
        </p:txBody>
      </p:sp>
    </p:spTree>
    <p:extLst>
      <p:ext uri="{BB962C8B-B14F-4D97-AF65-F5344CB8AC3E}">
        <p14:creationId xmlns:p14="http://schemas.microsoft.com/office/powerpoint/2010/main" val="27162361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And we know why…</a:t>
            </a:r>
            <a:endParaRPr lang="en-US" sz="5400" dirty="0"/>
          </a:p>
        </p:txBody>
      </p:sp>
      <p:sp>
        <p:nvSpPr>
          <p:cNvPr id="3" name="Content Placeholder 2"/>
          <p:cNvSpPr>
            <a:spLocks noGrp="1"/>
          </p:cNvSpPr>
          <p:nvPr>
            <p:ph idx="1"/>
          </p:nvPr>
        </p:nvSpPr>
        <p:spPr>
          <a:xfrm>
            <a:off x="457200" y="1447800"/>
            <a:ext cx="8229600" cy="4678363"/>
          </a:xfrm>
        </p:spPr>
        <p:txBody>
          <a:bodyPr/>
          <a:lstStyle/>
          <a:p>
            <a:pPr lvl="0"/>
            <a:r>
              <a:rPr lang="en-US" sz="2400" dirty="0" smtClean="0"/>
              <a:t>Too </a:t>
            </a:r>
            <a:r>
              <a:rPr lang="en-US" sz="2400" dirty="0"/>
              <a:t>much weight is placed on results from assessments—particularly large-scale, high-stakes assessments—that emphasize skills and fact recall and fail to give sufficient attention to problem solving and reasoning.</a:t>
            </a:r>
          </a:p>
          <a:p>
            <a:pPr lvl="0"/>
            <a:r>
              <a:rPr lang="en-US" sz="2400" dirty="0"/>
              <a:t>Too many teachers of mathematics remain professionally isolated, without the benefits of collaborative structures and coaching, and with inadequate opportunities for professional development related to mathematics teaching and learning</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16</a:t>
            </a:fld>
            <a:endParaRPr lang="en-US" dirty="0"/>
          </a:p>
        </p:txBody>
      </p:sp>
    </p:spTree>
    <p:extLst>
      <p:ext uri="{BB962C8B-B14F-4D97-AF65-F5344CB8AC3E}">
        <p14:creationId xmlns:p14="http://schemas.microsoft.com/office/powerpoint/2010/main" val="33442660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We know…</a:t>
            </a:r>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a:t>As a result, too few students—especially those from traditionally underrepresented groups—are attaining high levels of mathematics learning.</a:t>
            </a:r>
          </a:p>
          <a:p>
            <a:pPr marL="0" indent="0">
              <a:buNone/>
            </a:pPr>
            <a:endParaRPr lang="en-US" sz="1800" b="1" dirty="0"/>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17</a:t>
            </a:fld>
            <a:endParaRPr lang="en-US" dirty="0"/>
          </a:p>
        </p:txBody>
      </p:sp>
    </p:spTree>
    <p:extLst>
      <p:ext uri="{BB962C8B-B14F-4D97-AF65-F5344CB8AC3E}">
        <p14:creationId xmlns:p14="http://schemas.microsoft.com/office/powerpoint/2010/main" val="3853998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lstStyle/>
          <a:p>
            <a:r>
              <a:rPr lang="en-US" sz="4800" dirty="0" smtClean="0"/>
              <a:t>Progress and Challenge</a:t>
            </a:r>
            <a:endParaRPr lang="en-US" sz="4800" dirty="0"/>
          </a:p>
        </p:txBody>
      </p:sp>
      <p:sp>
        <p:nvSpPr>
          <p:cNvPr id="3" name="Content Placeholder 2"/>
          <p:cNvSpPr>
            <a:spLocks noGrp="1"/>
          </p:cNvSpPr>
          <p:nvPr>
            <p:ph idx="1"/>
          </p:nvPr>
        </p:nvSpPr>
        <p:spPr>
          <a:xfrm>
            <a:off x="76200" y="1524000"/>
            <a:ext cx="9067800" cy="4602163"/>
          </a:xfrm>
        </p:spPr>
        <p:txBody>
          <a:bodyPr/>
          <a:lstStyle/>
          <a:p>
            <a:pPr marL="0" indent="0" algn="ctr">
              <a:buNone/>
            </a:pPr>
            <a:r>
              <a:rPr lang="en-US" sz="4000" b="1" dirty="0" smtClean="0"/>
              <a:t>So the first section summarizes, builds perspective, sets the table and provides a balanced set of ammunition.</a:t>
            </a:r>
          </a:p>
          <a:p>
            <a:pPr marL="0" indent="0" algn="ctr">
              <a:buNone/>
            </a:pPr>
            <a:endParaRPr lang="en-US" sz="4000" b="1" dirty="0"/>
          </a:p>
          <a:p>
            <a:pPr marL="0" indent="0">
              <a:buNone/>
            </a:pPr>
            <a:r>
              <a:rPr lang="en-US" sz="3500" b="1" dirty="0" smtClean="0"/>
              <a:t>Read it.  Use it.  Quote it. Read on.</a:t>
            </a:r>
            <a:endParaRPr lang="en-US" sz="3500" b="1"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18</a:t>
            </a:fld>
            <a:endParaRPr lang="en-US" dirty="0"/>
          </a:p>
        </p:txBody>
      </p:sp>
    </p:spTree>
    <p:extLst>
      <p:ext uri="{BB962C8B-B14F-4D97-AF65-F5344CB8AC3E}">
        <p14:creationId xmlns:p14="http://schemas.microsoft.com/office/powerpoint/2010/main" val="40059038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We know…</a:t>
            </a:r>
            <a:endParaRPr lang="en-US" sz="5400" dirty="0"/>
          </a:p>
        </p:txBody>
      </p:sp>
      <p:sp>
        <p:nvSpPr>
          <p:cNvPr id="3" name="Content Placeholder 2"/>
          <p:cNvSpPr>
            <a:spLocks noGrp="1"/>
          </p:cNvSpPr>
          <p:nvPr>
            <p:ph idx="1"/>
          </p:nvPr>
        </p:nvSpPr>
        <p:spPr>
          <a:xfrm>
            <a:off x="457200" y="1600200"/>
            <a:ext cx="8686800" cy="4525963"/>
          </a:xfrm>
        </p:spPr>
        <p:txBody>
          <a:bodyPr/>
          <a:lstStyle/>
          <a:p>
            <a:pPr marL="0" indent="0">
              <a:buNone/>
            </a:pPr>
            <a:r>
              <a:rPr lang="en-US" b="1" dirty="0" smtClean="0"/>
              <a:t>These are times of unique opportunity:</a:t>
            </a:r>
            <a:endParaRPr lang="en-US" b="1" dirty="0"/>
          </a:p>
          <a:p>
            <a:pPr marL="0" indent="0">
              <a:buNone/>
            </a:pPr>
            <a:r>
              <a:rPr lang="en-US" b="1" dirty="0" smtClean="0"/>
              <a:t>	- Common Core State Standards</a:t>
            </a:r>
          </a:p>
          <a:p>
            <a:pPr marL="0" indent="0">
              <a:buNone/>
            </a:pPr>
            <a:r>
              <a:rPr lang="en-US" b="1" dirty="0"/>
              <a:t>	</a:t>
            </a:r>
            <a:r>
              <a:rPr lang="en-US" b="1" dirty="0" smtClean="0"/>
              <a:t>- PARCC</a:t>
            </a:r>
          </a:p>
          <a:p>
            <a:pPr marL="0" indent="0">
              <a:buNone/>
            </a:pPr>
            <a:r>
              <a:rPr lang="en-US" b="1" dirty="0"/>
              <a:t>	</a:t>
            </a:r>
            <a:r>
              <a:rPr lang="en-US" b="1" dirty="0" smtClean="0"/>
              <a:t>- Smarter Balanced</a:t>
            </a:r>
          </a:p>
          <a:p>
            <a:pPr marL="0" indent="0">
              <a:buNone/>
            </a:pPr>
            <a:endParaRPr lang="en-US" b="1" dirty="0"/>
          </a:p>
          <a:p>
            <a:pPr marL="0" indent="0">
              <a:buNone/>
            </a:pPr>
            <a:r>
              <a:rPr lang="en-US" b="1" dirty="0" smtClean="0"/>
              <a:t>	- Clearer, higher, fewer, better, 		   common </a:t>
            </a:r>
            <a:endParaRPr lang="en-US" b="1"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19</a:t>
            </a:fld>
            <a:endParaRPr lang="en-US" dirty="0"/>
          </a:p>
        </p:txBody>
      </p:sp>
    </p:spTree>
    <p:extLst>
      <p:ext uri="{BB962C8B-B14F-4D97-AF65-F5344CB8AC3E}">
        <p14:creationId xmlns:p14="http://schemas.microsoft.com/office/powerpoint/2010/main" val="8970228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Good morning</a:t>
            </a:r>
            <a:endParaRPr lang="en-US" b="1" dirty="0"/>
          </a:p>
        </p:txBody>
      </p:sp>
      <p:sp>
        <p:nvSpPr>
          <p:cNvPr id="3" name="Content Placeholder 2"/>
          <p:cNvSpPr>
            <a:spLocks noGrp="1"/>
          </p:cNvSpPr>
          <p:nvPr>
            <p:ph idx="1"/>
          </p:nvPr>
        </p:nvSpPr>
        <p:spPr/>
        <p:txBody>
          <a:bodyPr/>
          <a:lstStyle/>
          <a:p>
            <a:r>
              <a:rPr lang="en-US" sz="4400" b="1" dirty="0" smtClean="0"/>
              <a:t>Introductory Thoughts</a:t>
            </a:r>
          </a:p>
          <a:p>
            <a:r>
              <a:rPr lang="en-US" sz="4400" b="1" dirty="0" smtClean="0"/>
              <a:t>Who</a:t>
            </a:r>
          </a:p>
          <a:p>
            <a:r>
              <a:rPr lang="en-US" sz="4400" b="1" dirty="0" smtClean="0"/>
              <a:t>Why</a:t>
            </a:r>
          </a:p>
          <a:p>
            <a:r>
              <a:rPr lang="en-US" sz="4400" b="1" dirty="0" smtClean="0"/>
              <a:t>What</a:t>
            </a:r>
          </a:p>
          <a:p>
            <a:r>
              <a:rPr lang="en-US" sz="4400" b="1" dirty="0" smtClean="0"/>
              <a:t>What next</a:t>
            </a:r>
            <a:endParaRPr lang="en-US" sz="4400" b="1" dirty="0"/>
          </a:p>
        </p:txBody>
      </p:sp>
      <p:sp>
        <p:nvSpPr>
          <p:cNvPr id="4" name="Slide Number Placeholder 3"/>
          <p:cNvSpPr>
            <a:spLocks noGrp="1"/>
          </p:cNvSpPr>
          <p:nvPr>
            <p:ph type="sldNum" sz="quarter" idx="12"/>
          </p:nvPr>
        </p:nvSpPr>
        <p:spPr/>
        <p:txBody>
          <a:bodyPr/>
          <a:lstStyle/>
          <a:p>
            <a:pPr>
              <a:defRPr/>
            </a:pPr>
            <a:fld id="{145670E4-6AE5-4FF3-8322-C1D1453DF630}" type="slidenum">
              <a:rPr lang="en-US" smtClean="0"/>
              <a:pPr>
                <a:defRPr/>
              </a:pPr>
              <a:t>2</a:t>
            </a:fld>
            <a:endParaRPr lang="en-US" dirty="0"/>
          </a:p>
        </p:txBody>
      </p:sp>
    </p:spTree>
    <p:extLst>
      <p:ext uri="{BB962C8B-B14F-4D97-AF65-F5344CB8AC3E}">
        <p14:creationId xmlns:p14="http://schemas.microsoft.com/office/powerpoint/2010/main" val="21997579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NCTM (2013)</a:t>
            </a:r>
            <a:endParaRPr lang="en-US" sz="5400" dirty="0"/>
          </a:p>
        </p:txBody>
      </p:sp>
      <p:sp>
        <p:nvSpPr>
          <p:cNvPr id="3" name="Content Placeholder 2"/>
          <p:cNvSpPr>
            <a:spLocks noGrp="1"/>
          </p:cNvSpPr>
          <p:nvPr>
            <p:ph idx="1"/>
          </p:nvPr>
        </p:nvSpPr>
        <p:spPr/>
        <p:txBody>
          <a:bodyPr/>
          <a:lstStyle/>
          <a:p>
            <a:pPr marL="0" indent="0">
              <a:buNone/>
            </a:pPr>
            <a:r>
              <a:rPr lang="en-US" sz="2000" b="1" dirty="0"/>
              <a:t>The widespread adoption of the Common Core State Standards for Mathematics presents an unprecedented opportunity for systemic improvement in mathematics education in the United States. The Common Core State Standards offer a foundation for the development of more rigorous, focused, and coherent mathematics curricula, instruction, and assessments that promote conceptual understanding and reasoning as well as skill fluency. This foundation will help to ensure that all students are ready for college and the workplace when they graduate from high school and that they are prepared to take their place as productive, full participants in society.</a:t>
            </a:r>
          </a:p>
          <a:p>
            <a:pPr marL="0" indent="0">
              <a:buNone/>
            </a:pPr>
            <a:endParaRPr lang="en-US" sz="1800"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20</a:t>
            </a:fld>
            <a:endParaRPr lang="en-US" dirty="0"/>
          </a:p>
        </p:txBody>
      </p:sp>
    </p:spTree>
    <p:extLst>
      <p:ext uri="{BB962C8B-B14F-4D97-AF65-F5344CB8AC3E}">
        <p14:creationId xmlns:p14="http://schemas.microsoft.com/office/powerpoint/2010/main" val="17998153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We know…</a:t>
            </a:r>
          </a:p>
        </p:txBody>
      </p:sp>
      <p:sp>
        <p:nvSpPr>
          <p:cNvPr id="3" name="Content Placeholder 2"/>
          <p:cNvSpPr>
            <a:spLocks noGrp="1"/>
          </p:cNvSpPr>
          <p:nvPr>
            <p:ph idx="1"/>
          </p:nvPr>
        </p:nvSpPr>
        <p:spPr/>
        <p:txBody>
          <a:bodyPr/>
          <a:lstStyle/>
          <a:p>
            <a:r>
              <a:rPr lang="en-US" b="1" dirty="0" smtClean="0"/>
              <a:t>It’s a system and we need to act systemically.</a:t>
            </a:r>
            <a:endParaRPr lang="en-US" b="1" dirty="0"/>
          </a:p>
          <a:p>
            <a:r>
              <a:rPr lang="en-US" b="1" dirty="0"/>
              <a:t>Standards and assessments are necessary, but in no way, shape or form </a:t>
            </a:r>
            <a:r>
              <a:rPr lang="en-US" b="1" dirty="0" smtClean="0"/>
              <a:t>sufficient.</a:t>
            </a:r>
          </a:p>
          <a:p>
            <a:pPr marL="0" indent="0">
              <a:buNone/>
            </a:pPr>
            <a:endParaRPr lang="en-US" b="1" dirty="0" smtClean="0"/>
          </a:p>
          <a:p>
            <a:pPr marL="0" indent="0" algn="ctr">
              <a:buNone/>
            </a:pPr>
            <a:r>
              <a:rPr lang="en-US" b="1" dirty="0" smtClean="0"/>
              <a:t>That’s why we revisit and update our principles</a:t>
            </a:r>
            <a:endParaRPr lang="en-US" b="1" dirty="0"/>
          </a:p>
          <a:p>
            <a:pPr marL="0" indent="0">
              <a:buNone/>
            </a:pPr>
            <a:endParaRPr lang="en-US" b="1"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21</a:t>
            </a:fld>
            <a:endParaRPr lang="en-US" dirty="0"/>
          </a:p>
        </p:txBody>
      </p:sp>
    </p:spTree>
    <p:extLst>
      <p:ext uri="{BB962C8B-B14F-4D97-AF65-F5344CB8AC3E}">
        <p14:creationId xmlns:p14="http://schemas.microsoft.com/office/powerpoint/2010/main" val="1840680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152400"/>
            <a:ext cx="9144000" cy="1143000"/>
          </a:xfrm>
        </p:spPr>
        <p:txBody>
          <a:bodyPr/>
          <a:lstStyle/>
          <a:p>
            <a:pPr eaLnBrk="1" hangingPunct="1"/>
            <a:r>
              <a:rPr lang="en-US" sz="3600" dirty="0" smtClean="0">
                <a:ea typeface="ＭＳ Ｐゴシック" pitchFamily="34" charset="-128"/>
              </a:rPr>
              <a:t>Principles to Actions: </a:t>
            </a:r>
            <a:r>
              <a:rPr lang="en-US" sz="3200" dirty="0" smtClean="0">
                <a:ea typeface="ＭＳ Ｐゴシック" pitchFamily="34" charset="-128"/>
              </a:rPr>
              <a:t/>
            </a:r>
            <a:br>
              <a:rPr lang="en-US" sz="3200" dirty="0" smtClean="0">
                <a:ea typeface="ＭＳ Ｐゴシック" pitchFamily="34" charset="-128"/>
              </a:rPr>
            </a:br>
            <a:r>
              <a:rPr lang="en-US" sz="2800" dirty="0" smtClean="0">
                <a:ea typeface="ＭＳ Ｐゴシック" pitchFamily="34" charset="-128"/>
              </a:rPr>
              <a:t>Ensuring Mathematical Success for All</a:t>
            </a:r>
          </a:p>
        </p:txBody>
      </p:sp>
      <p:sp>
        <p:nvSpPr>
          <p:cNvPr id="8195" name="Rectangle 3"/>
          <p:cNvSpPr>
            <a:spLocks noGrp="1" noChangeArrowheads="1"/>
          </p:cNvSpPr>
          <p:nvPr>
            <p:ph idx="1"/>
          </p:nvPr>
        </p:nvSpPr>
        <p:spPr>
          <a:xfrm>
            <a:off x="838200" y="1524000"/>
            <a:ext cx="7620000" cy="4525963"/>
          </a:xfrm>
        </p:spPr>
        <p:txBody>
          <a:bodyPr/>
          <a:lstStyle/>
          <a:p>
            <a:pPr>
              <a:lnSpc>
                <a:spcPct val="150000"/>
              </a:lnSpc>
              <a:spcBef>
                <a:spcPts val="600"/>
              </a:spcBef>
              <a:spcAft>
                <a:spcPts val="600"/>
              </a:spcAft>
            </a:pPr>
            <a:r>
              <a:rPr lang="en-US" b="1" dirty="0" smtClean="0"/>
              <a:t>Teaching and Learning</a:t>
            </a:r>
          </a:p>
          <a:p>
            <a:pPr>
              <a:lnSpc>
                <a:spcPct val="150000"/>
              </a:lnSpc>
              <a:spcBef>
                <a:spcPts val="600"/>
              </a:spcBef>
              <a:spcAft>
                <a:spcPts val="600"/>
              </a:spcAft>
            </a:pPr>
            <a:r>
              <a:rPr lang="en-US" sz="2400" b="1" dirty="0" smtClean="0"/>
              <a:t>Access and Equity	</a:t>
            </a:r>
          </a:p>
          <a:p>
            <a:pPr>
              <a:lnSpc>
                <a:spcPct val="150000"/>
              </a:lnSpc>
              <a:spcBef>
                <a:spcPts val="600"/>
              </a:spcBef>
              <a:spcAft>
                <a:spcPts val="600"/>
              </a:spcAft>
            </a:pPr>
            <a:r>
              <a:rPr lang="en-US" sz="2400" b="1" dirty="0" smtClean="0"/>
              <a:t>Curriculum </a:t>
            </a:r>
          </a:p>
          <a:p>
            <a:pPr>
              <a:lnSpc>
                <a:spcPct val="150000"/>
              </a:lnSpc>
              <a:spcBef>
                <a:spcPts val="600"/>
              </a:spcBef>
              <a:spcAft>
                <a:spcPts val="600"/>
              </a:spcAft>
            </a:pPr>
            <a:r>
              <a:rPr lang="en-US" sz="2400" b="1" dirty="0" smtClean="0"/>
              <a:t>Tools and Technology</a:t>
            </a:r>
          </a:p>
          <a:p>
            <a:pPr>
              <a:lnSpc>
                <a:spcPct val="150000"/>
              </a:lnSpc>
              <a:spcBef>
                <a:spcPts val="600"/>
              </a:spcBef>
              <a:spcAft>
                <a:spcPts val="600"/>
              </a:spcAft>
            </a:pPr>
            <a:r>
              <a:rPr lang="en-US" sz="2400" b="1" dirty="0" smtClean="0"/>
              <a:t>Assessment </a:t>
            </a:r>
          </a:p>
          <a:p>
            <a:pPr>
              <a:lnSpc>
                <a:spcPct val="150000"/>
              </a:lnSpc>
              <a:spcBef>
                <a:spcPts val="600"/>
              </a:spcBef>
              <a:spcAft>
                <a:spcPts val="600"/>
              </a:spcAft>
            </a:pPr>
            <a:r>
              <a:rPr lang="en-US" sz="2400" b="1" dirty="0" smtClean="0"/>
              <a:t>Professionalism </a:t>
            </a:r>
            <a:endParaRPr lang="en-US" sz="2400" b="1" dirty="0"/>
          </a:p>
        </p:txBody>
      </p:sp>
      <p:sp>
        <p:nvSpPr>
          <p:cNvPr id="2" name="Slide Number Placeholder 1"/>
          <p:cNvSpPr>
            <a:spLocks noGrp="1"/>
          </p:cNvSpPr>
          <p:nvPr>
            <p:ph type="sldNum" sz="quarter" idx="12"/>
          </p:nvPr>
        </p:nvSpPr>
        <p:spPr/>
        <p:txBody>
          <a:bodyPr/>
          <a:lstStyle/>
          <a:p>
            <a:pPr>
              <a:defRPr/>
            </a:pPr>
            <a:fld id="{C4B698D8-717F-438C-A743-70B6D2F75BA6}" type="slidenum">
              <a:rPr lang="en-US" smtClean="0"/>
              <a:pPr>
                <a:defRPr/>
              </a:pPr>
              <a:t>22</a:t>
            </a:fld>
            <a:endParaRPr lang="en-US" dirty="0"/>
          </a:p>
        </p:txBody>
      </p:sp>
    </p:spTree>
    <p:extLst>
      <p:ext uri="{BB962C8B-B14F-4D97-AF65-F5344CB8AC3E}">
        <p14:creationId xmlns:p14="http://schemas.microsoft.com/office/powerpoint/2010/main" val="6914495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z="3600" dirty="0" smtClean="0">
                <a:ea typeface="ＭＳ Ｐゴシック" pitchFamily="34" charset="-128"/>
              </a:rPr>
              <a:t>Principles to Actions: </a:t>
            </a:r>
            <a:r>
              <a:rPr lang="en-US" sz="3200" dirty="0" smtClean="0">
                <a:ea typeface="ＭＳ Ｐゴシック" pitchFamily="34" charset="-128"/>
              </a:rPr>
              <a:t/>
            </a:r>
            <a:br>
              <a:rPr lang="en-US" sz="3200" dirty="0" smtClean="0">
                <a:ea typeface="ＭＳ Ｐゴシック" pitchFamily="34" charset="-128"/>
              </a:rPr>
            </a:br>
            <a:r>
              <a:rPr lang="en-US" sz="2800" dirty="0" smtClean="0">
                <a:ea typeface="ＭＳ Ｐゴシック" pitchFamily="34" charset="-128"/>
              </a:rPr>
              <a:t>Ensuring Mathematical Success for All</a:t>
            </a:r>
          </a:p>
        </p:txBody>
      </p:sp>
      <p:sp>
        <p:nvSpPr>
          <p:cNvPr id="2" name="Text Placeholder 1"/>
          <p:cNvSpPr>
            <a:spLocks noGrp="1"/>
          </p:cNvSpPr>
          <p:nvPr>
            <p:ph type="body" idx="1"/>
          </p:nvPr>
        </p:nvSpPr>
        <p:spPr/>
        <p:txBody>
          <a:bodyPr/>
          <a:lstStyle/>
          <a:p>
            <a:pPr algn="r"/>
            <a:r>
              <a:rPr lang="en-US" sz="2800" dirty="0" smtClean="0"/>
              <a:t>      </a:t>
            </a:r>
            <a:r>
              <a:rPr lang="en-US" sz="2800" u="sng" dirty="0" smtClean="0"/>
              <a:t>2000 PSSM</a:t>
            </a:r>
            <a:r>
              <a:rPr lang="en-US" dirty="0" smtClean="0"/>
              <a:t>		</a:t>
            </a:r>
            <a:endParaRPr lang="en-US" dirty="0"/>
          </a:p>
        </p:txBody>
      </p:sp>
      <p:sp>
        <p:nvSpPr>
          <p:cNvPr id="3" name="Content Placeholder 2"/>
          <p:cNvSpPr>
            <a:spLocks noGrp="1"/>
          </p:cNvSpPr>
          <p:nvPr>
            <p:ph sz="half" idx="2"/>
          </p:nvPr>
        </p:nvSpPr>
        <p:spPr/>
        <p:txBody>
          <a:bodyPr/>
          <a:lstStyle/>
          <a:p>
            <a:r>
              <a:rPr lang="en-US" sz="2800" b="1" dirty="0" smtClean="0"/>
              <a:t>Equity</a:t>
            </a:r>
          </a:p>
          <a:p>
            <a:r>
              <a:rPr lang="en-US" sz="2800" b="1" dirty="0" smtClean="0"/>
              <a:t>Curriculum</a:t>
            </a:r>
          </a:p>
          <a:p>
            <a:r>
              <a:rPr lang="en-US" sz="2800" b="1" dirty="0" smtClean="0"/>
              <a:t>Teaching</a:t>
            </a:r>
          </a:p>
          <a:p>
            <a:r>
              <a:rPr lang="en-US" sz="2800" b="1" dirty="0" smtClean="0"/>
              <a:t>Learning</a:t>
            </a:r>
          </a:p>
          <a:p>
            <a:r>
              <a:rPr lang="en-US" sz="2800" b="1" dirty="0" smtClean="0"/>
              <a:t>Assessment</a:t>
            </a:r>
          </a:p>
          <a:p>
            <a:r>
              <a:rPr lang="en-US" sz="2800" b="1" dirty="0" smtClean="0"/>
              <a:t>Technology</a:t>
            </a:r>
            <a:endParaRPr lang="en-US" sz="2800" b="1" dirty="0"/>
          </a:p>
        </p:txBody>
      </p:sp>
      <p:sp>
        <p:nvSpPr>
          <p:cNvPr id="4" name="Text Placeholder 3"/>
          <p:cNvSpPr>
            <a:spLocks noGrp="1"/>
          </p:cNvSpPr>
          <p:nvPr>
            <p:ph type="body" sz="quarter" idx="3"/>
          </p:nvPr>
        </p:nvSpPr>
        <p:spPr/>
        <p:txBody>
          <a:bodyPr/>
          <a:lstStyle/>
          <a:p>
            <a:r>
              <a:rPr lang="en-US" sz="2800" dirty="0" smtClean="0"/>
              <a:t>       2014 </a:t>
            </a:r>
            <a:r>
              <a:rPr lang="en-US" sz="2800" dirty="0" err="1" smtClean="0"/>
              <a:t>PtA</a:t>
            </a:r>
            <a:endParaRPr lang="en-US" sz="2800" dirty="0"/>
          </a:p>
        </p:txBody>
      </p:sp>
      <p:sp>
        <p:nvSpPr>
          <p:cNvPr id="5" name="Content Placeholder 4"/>
          <p:cNvSpPr>
            <a:spLocks noGrp="1"/>
          </p:cNvSpPr>
          <p:nvPr>
            <p:ph sz="quarter" idx="4"/>
          </p:nvPr>
        </p:nvSpPr>
        <p:spPr/>
        <p:txBody>
          <a:bodyPr/>
          <a:lstStyle/>
          <a:p>
            <a:r>
              <a:rPr lang="en-US" sz="2800" b="1" dirty="0" smtClean="0"/>
              <a:t>Teaching and Learning</a:t>
            </a:r>
          </a:p>
          <a:p>
            <a:r>
              <a:rPr lang="en-US" sz="2800" b="1" dirty="0" smtClean="0"/>
              <a:t>Assess and Equity</a:t>
            </a:r>
          </a:p>
          <a:p>
            <a:r>
              <a:rPr lang="en-US" sz="2800" b="1" dirty="0" smtClean="0"/>
              <a:t>Curriculum</a:t>
            </a:r>
          </a:p>
          <a:p>
            <a:r>
              <a:rPr lang="en-US" sz="2800" b="1" dirty="0" smtClean="0"/>
              <a:t>Tools and Technology</a:t>
            </a:r>
          </a:p>
          <a:p>
            <a:r>
              <a:rPr lang="en-US" sz="2800" b="1" dirty="0" smtClean="0"/>
              <a:t>Assessment</a:t>
            </a:r>
          </a:p>
          <a:p>
            <a:r>
              <a:rPr lang="en-US" sz="2800" b="1" dirty="0" smtClean="0"/>
              <a:t>Professionalism</a:t>
            </a:r>
            <a:endParaRPr lang="en-US" sz="2800" b="1" dirty="0"/>
          </a:p>
        </p:txBody>
      </p:sp>
      <p:sp>
        <p:nvSpPr>
          <p:cNvPr id="6" name="Slide Number Placeholder 5"/>
          <p:cNvSpPr>
            <a:spLocks noGrp="1"/>
          </p:cNvSpPr>
          <p:nvPr>
            <p:ph type="sldNum" sz="quarter" idx="12"/>
          </p:nvPr>
        </p:nvSpPr>
        <p:spPr/>
        <p:txBody>
          <a:bodyPr/>
          <a:lstStyle/>
          <a:p>
            <a:pPr>
              <a:defRPr/>
            </a:pPr>
            <a:fld id="{9E5DA49E-C535-4D72-91B3-4F7AF08282DA}" type="slidenum">
              <a:rPr lang="en-US" smtClean="0"/>
              <a:pPr>
                <a:defRPr/>
              </a:pPr>
              <a:t>23</a:t>
            </a:fld>
            <a:endParaRPr lang="en-US" dirty="0"/>
          </a:p>
        </p:txBody>
      </p:sp>
    </p:spTree>
    <p:extLst>
      <p:ext uri="{BB962C8B-B14F-4D97-AF65-F5344CB8AC3E}">
        <p14:creationId xmlns:p14="http://schemas.microsoft.com/office/powerpoint/2010/main" val="37753849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152400"/>
            <a:ext cx="9144000" cy="1143000"/>
          </a:xfrm>
        </p:spPr>
        <p:txBody>
          <a:bodyPr/>
          <a:lstStyle/>
          <a:p>
            <a:pPr eaLnBrk="1" hangingPunct="1"/>
            <a:r>
              <a:rPr lang="en-US" sz="3600" dirty="0" smtClean="0">
                <a:ea typeface="ＭＳ Ｐゴシック" pitchFamily="34" charset="-128"/>
              </a:rPr>
              <a:t>Teaching and Learning are the heart of the matter</a:t>
            </a:r>
            <a:endParaRPr lang="en-US" sz="2800" dirty="0" smtClean="0">
              <a:ea typeface="ＭＳ Ｐゴシック" pitchFamily="34" charset="-128"/>
            </a:endParaRPr>
          </a:p>
        </p:txBody>
      </p:sp>
      <p:sp>
        <p:nvSpPr>
          <p:cNvPr id="8195" name="Rectangle 3"/>
          <p:cNvSpPr>
            <a:spLocks noGrp="1" noChangeArrowheads="1"/>
          </p:cNvSpPr>
          <p:nvPr>
            <p:ph idx="1"/>
          </p:nvPr>
        </p:nvSpPr>
        <p:spPr>
          <a:xfrm>
            <a:off x="0" y="1600200"/>
            <a:ext cx="9144000" cy="4525963"/>
          </a:xfrm>
        </p:spPr>
        <p:txBody>
          <a:bodyPr/>
          <a:lstStyle/>
          <a:p>
            <a:pPr eaLnBrk="1" hangingPunct="1">
              <a:spcBef>
                <a:spcPct val="0"/>
              </a:spcBef>
              <a:spcAft>
                <a:spcPts val="1200"/>
              </a:spcAft>
              <a:buNone/>
            </a:pPr>
            <a:r>
              <a:rPr lang="en-US" sz="2800" b="1" dirty="0" smtClean="0">
                <a:ea typeface="ＭＳ Ｐゴシック" pitchFamily="34" charset="-128"/>
              </a:rPr>
              <a:t>   Teaching and Learning:</a:t>
            </a:r>
          </a:p>
          <a:p>
            <a:pPr eaLnBrk="1" hangingPunct="1">
              <a:spcBef>
                <a:spcPct val="0"/>
              </a:spcBef>
              <a:spcAft>
                <a:spcPts val="1200"/>
              </a:spcAft>
              <a:buNone/>
            </a:pPr>
            <a:r>
              <a:rPr lang="en-US" sz="1600" dirty="0" smtClean="0"/>
              <a:t>	</a:t>
            </a:r>
            <a:r>
              <a:rPr lang="en-US" sz="2000" dirty="0" smtClean="0"/>
              <a:t>The </a:t>
            </a:r>
            <a:r>
              <a:rPr lang="en-US" sz="2000" dirty="0"/>
              <a:t>teaching of mathematics is complex. It requires teachers to have a </a:t>
            </a:r>
            <a:r>
              <a:rPr lang="en-US" sz="2000" dirty="0" smtClean="0"/>
              <a:t>deep understanding </a:t>
            </a:r>
            <a:r>
              <a:rPr lang="en-US" sz="2000" dirty="0"/>
              <a:t>of the mathematical knowledge that they are expected to teach </a:t>
            </a:r>
            <a:r>
              <a:rPr lang="en-US" sz="2000" dirty="0" smtClean="0"/>
              <a:t>and </a:t>
            </a:r>
            <a:r>
              <a:rPr lang="en-US" sz="2000" dirty="0"/>
              <a:t>a clear view of how student learning of that mathematics develops and progresses across </a:t>
            </a:r>
            <a:r>
              <a:rPr lang="en-US" sz="2000" dirty="0" smtClean="0"/>
              <a:t>grades. </a:t>
            </a:r>
            <a:r>
              <a:rPr lang="en-US" sz="2000" dirty="0"/>
              <a:t>It also requires teachers to be skilled at teaching in ways that are effective in developing mathematics learning for all students. This section presents, describes, and illustrates a set of eight research-informed teaching practices that support the mathematics learning of all students. Before turning to these teaching practices, however, we must be clear about the mathematics learning such teaching must inspire and develop and the inextricable connection between teaching and learning.</a:t>
            </a:r>
            <a:endParaRPr lang="en-US" sz="2000" b="1" dirty="0" smtClean="0">
              <a:ea typeface="ＭＳ Ｐゴシック" pitchFamily="34" charset="-128"/>
            </a:endParaRPr>
          </a:p>
        </p:txBody>
      </p:sp>
      <p:sp>
        <p:nvSpPr>
          <p:cNvPr id="2" name="Slide Number Placeholder 1"/>
          <p:cNvSpPr>
            <a:spLocks noGrp="1"/>
          </p:cNvSpPr>
          <p:nvPr>
            <p:ph type="sldNum" sz="quarter" idx="12"/>
          </p:nvPr>
        </p:nvSpPr>
        <p:spPr/>
        <p:txBody>
          <a:bodyPr/>
          <a:lstStyle/>
          <a:p>
            <a:pPr>
              <a:defRPr/>
            </a:pPr>
            <a:fld id="{C4B698D8-717F-438C-A743-70B6D2F75BA6}" type="slidenum">
              <a:rPr lang="en-US" smtClean="0"/>
              <a:pPr>
                <a:defRPr/>
              </a:pPr>
              <a:t>24</a:t>
            </a:fld>
            <a:endParaRPr lang="en-US" dirty="0"/>
          </a:p>
        </p:txBody>
      </p:sp>
    </p:spTree>
    <p:extLst>
      <p:ext uri="{BB962C8B-B14F-4D97-AF65-F5344CB8AC3E}">
        <p14:creationId xmlns:p14="http://schemas.microsoft.com/office/powerpoint/2010/main" val="318389758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We know…</a:t>
            </a:r>
            <a:endParaRPr lang="en-US" sz="5400" dirty="0"/>
          </a:p>
        </p:txBody>
      </p:sp>
      <p:sp>
        <p:nvSpPr>
          <p:cNvPr id="3" name="Content Placeholder 2"/>
          <p:cNvSpPr>
            <a:spLocks noGrp="1"/>
          </p:cNvSpPr>
          <p:nvPr>
            <p:ph idx="1"/>
          </p:nvPr>
        </p:nvSpPr>
        <p:spPr/>
        <p:txBody>
          <a:bodyPr/>
          <a:lstStyle/>
          <a:p>
            <a:pPr marL="0" indent="0">
              <a:buNone/>
            </a:pPr>
            <a:r>
              <a:rPr lang="en-US" b="1" dirty="0" smtClean="0"/>
              <a:t>From research, observation and the wisdom of practice what constitutes effective teaching:</a:t>
            </a:r>
            <a:endParaRPr lang="en-US" b="1"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25</a:t>
            </a:fld>
            <a:endParaRPr lang="en-US" dirty="0"/>
          </a:p>
        </p:txBody>
      </p:sp>
    </p:spTree>
    <p:extLst>
      <p:ext uri="{BB962C8B-B14F-4D97-AF65-F5344CB8AC3E}">
        <p14:creationId xmlns:p14="http://schemas.microsoft.com/office/powerpoint/2010/main" val="36208360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152400"/>
            <a:ext cx="9144000" cy="1143000"/>
          </a:xfrm>
        </p:spPr>
        <p:txBody>
          <a:bodyPr/>
          <a:lstStyle/>
          <a:p>
            <a:pPr eaLnBrk="1" hangingPunct="1"/>
            <a:r>
              <a:rPr lang="en-US" sz="3600" dirty="0" smtClean="0">
                <a:ea typeface="ＭＳ Ｐゴシック" pitchFamily="34" charset="-128"/>
              </a:rPr>
              <a:t>Principles to Actions: </a:t>
            </a:r>
            <a:r>
              <a:rPr lang="en-US" sz="3200" dirty="0" smtClean="0">
                <a:ea typeface="ＭＳ Ｐゴシック" pitchFamily="34" charset="-128"/>
              </a:rPr>
              <a:t/>
            </a:r>
            <a:br>
              <a:rPr lang="en-US" sz="3200" dirty="0" smtClean="0">
                <a:ea typeface="ＭＳ Ｐゴシック" pitchFamily="34" charset="-128"/>
              </a:rPr>
            </a:br>
            <a:r>
              <a:rPr lang="en-US" sz="2800" dirty="0" smtClean="0">
                <a:ea typeface="ＭＳ Ｐゴシック" pitchFamily="34" charset="-128"/>
              </a:rPr>
              <a:t>Ensuring Mathematical Success for All</a:t>
            </a:r>
          </a:p>
        </p:txBody>
      </p:sp>
      <p:sp>
        <p:nvSpPr>
          <p:cNvPr id="8195" name="Rectangle 3"/>
          <p:cNvSpPr>
            <a:spLocks noGrp="1" noChangeArrowheads="1"/>
          </p:cNvSpPr>
          <p:nvPr>
            <p:ph idx="1"/>
          </p:nvPr>
        </p:nvSpPr>
        <p:spPr>
          <a:xfrm>
            <a:off x="762000" y="1524000"/>
            <a:ext cx="7620000" cy="4602163"/>
          </a:xfrm>
        </p:spPr>
        <p:txBody>
          <a:bodyPr/>
          <a:lstStyle/>
          <a:p>
            <a:pPr eaLnBrk="1" hangingPunct="1">
              <a:spcBef>
                <a:spcPct val="0"/>
              </a:spcBef>
              <a:spcAft>
                <a:spcPts val="1200"/>
              </a:spcAft>
              <a:buNone/>
            </a:pPr>
            <a:r>
              <a:rPr lang="en-US" sz="2800" b="1" dirty="0" smtClean="0">
                <a:ea typeface="ＭＳ Ｐゴシック" pitchFamily="34" charset="-128"/>
              </a:rPr>
              <a:t>Mathematics Teaching Practices</a:t>
            </a:r>
          </a:p>
          <a:p>
            <a:r>
              <a:rPr lang="en-US" sz="2000" b="1" dirty="0" smtClean="0"/>
              <a:t>Establish mathematics </a:t>
            </a:r>
            <a:r>
              <a:rPr lang="en-US" sz="2000" b="1" u="sng" dirty="0" smtClean="0"/>
              <a:t>goals</a:t>
            </a:r>
            <a:r>
              <a:rPr lang="en-US" sz="2000" b="1" dirty="0" smtClean="0"/>
              <a:t> to focus learning. </a:t>
            </a:r>
          </a:p>
          <a:p>
            <a:r>
              <a:rPr lang="en-US" sz="2000" b="1" dirty="0" smtClean="0"/>
              <a:t>Implement </a:t>
            </a:r>
            <a:r>
              <a:rPr lang="en-US" sz="2000" b="1" u="sng" dirty="0" smtClean="0"/>
              <a:t>tasks</a:t>
            </a:r>
            <a:r>
              <a:rPr lang="en-US" sz="2000" b="1" dirty="0" smtClean="0"/>
              <a:t> that promote reasoning and problem solving. </a:t>
            </a:r>
          </a:p>
          <a:p>
            <a:r>
              <a:rPr lang="en-US" sz="2000" b="1" dirty="0" smtClean="0"/>
              <a:t>Use and connect mathematical </a:t>
            </a:r>
            <a:r>
              <a:rPr lang="en-US" sz="2000" b="1" u="sng" dirty="0" smtClean="0"/>
              <a:t>representations</a:t>
            </a:r>
            <a:r>
              <a:rPr lang="en-US" sz="2000" b="1" dirty="0" smtClean="0"/>
              <a:t>. </a:t>
            </a:r>
          </a:p>
          <a:p>
            <a:r>
              <a:rPr lang="en-US" sz="2000" b="1" dirty="0" smtClean="0"/>
              <a:t>Facilitate meaningful mathematical </a:t>
            </a:r>
            <a:r>
              <a:rPr lang="en-US" sz="2000" b="1" u="sng" dirty="0" smtClean="0"/>
              <a:t>discourse</a:t>
            </a:r>
            <a:r>
              <a:rPr lang="en-US" sz="2000" b="1" dirty="0" smtClean="0"/>
              <a:t>. </a:t>
            </a:r>
          </a:p>
          <a:p>
            <a:r>
              <a:rPr lang="en-US" sz="2000" b="1" dirty="0" smtClean="0"/>
              <a:t>Pose purposeful </a:t>
            </a:r>
            <a:r>
              <a:rPr lang="en-US" sz="2000" b="1" u="sng" dirty="0" smtClean="0"/>
              <a:t>questions</a:t>
            </a:r>
            <a:r>
              <a:rPr lang="en-US" sz="2000" b="1" dirty="0" smtClean="0"/>
              <a:t>. </a:t>
            </a:r>
          </a:p>
          <a:p>
            <a:r>
              <a:rPr lang="en-US" sz="2000" b="1" dirty="0" smtClean="0"/>
              <a:t>Build procedural </a:t>
            </a:r>
            <a:r>
              <a:rPr lang="en-US" sz="2000" b="1" u="sng" dirty="0" smtClean="0"/>
              <a:t>fluency from conceptual understanding</a:t>
            </a:r>
            <a:r>
              <a:rPr lang="en-US" sz="2000" b="1" dirty="0" smtClean="0"/>
              <a:t>. </a:t>
            </a:r>
          </a:p>
          <a:p>
            <a:r>
              <a:rPr lang="en-US" sz="2000" b="1" dirty="0" smtClean="0"/>
              <a:t>Support productive </a:t>
            </a:r>
            <a:r>
              <a:rPr lang="en-US" sz="2000" b="1" u="sng" dirty="0" smtClean="0"/>
              <a:t>struggle</a:t>
            </a:r>
            <a:r>
              <a:rPr lang="en-US" sz="2000" b="1" dirty="0" smtClean="0"/>
              <a:t> in learning mathematics. </a:t>
            </a:r>
          </a:p>
          <a:p>
            <a:r>
              <a:rPr lang="en-US" sz="2000" b="1" dirty="0" smtClean="0"/>
              <a:t>Elicit and use </a:t>
            </a:r>
            <a:r>
              <a:rPr lang="en-US" sz="2000" b="1" u="sng" dirty="0" smtClean="0"/>
              <a:t>evidence</a:t>
            </a:r>
            <a:r>
              <a:rPr lang="en-US" sz="2000" b="1" dirty="0" smtClean="0"/>
              <a:t> of student thinking.</a:t>
            </a:r>
            <a:endParaRPr lang="en-US" sz="2000" b="1" dirty="0"/>
          </a:p>
        </p:txBody>
      </p:sp>
      <p:sp>
        <p:nvSpPr>
          <p:cNvPr id="2" name="Slide Number Placeholder 1"/>
          <p:cNvSpPr>
            <a:spLocks noGrp="1"/>
          </p:cNvSpPr>
          <p:nvPr>
            <p:ph type="sldNum" sz="quarter" idx="12"/>
          </p:nvPr>
        </p:nvSpPr>
        <p:spPr/>
        <p:txBody>
          <a:bodyPr/>
          <a:lstStyle/>
          <a:p>
            <a:pPr>
              <a:defRPr/>
            </a:pPr>
            <a:fld id="{C4B698D8-717F-438C-A743-70B6D2F75BA6}" type="slidenum">
              <a:rPr lang="en-US" smtClean="0"/>
              <a:pPr>
                <a:defRPr/>
              </a:pPr>
              <a:t>26</a:t>
            </a:fld>
            <a:endParaRPr lang="en-US" dirty="0"/>
          </a:p>
        </p:txBody>
      </p:sp>
    </p:spTree>
    <p:extLst>
      <p:ext uri="{BB962C8B-B14F-4D97-AF65-F5344CB8AC3E}">
        <p14:creationId xmlns:p14="http://schemas.microsoft.com/office/powerpoint/2010/main" val="119329469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r>
              <a:rPr lang="en-US" sz="6600" b="1" dirty="0" smtClean="0"/>
              <a:t>But how?</a:t>
            </a:r>
            <a:endParaRPr lang="en-US" sz="6600" b="1"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27</a:t>
            </a:fld>
            <a:endParaRPr lang="en-US" dirty="0"/>
          </a:p>
        </p:txBody>
      </p:sp>
    </p:spTree>
    <p:extLst>
      <p:ext uri="{BB962C8B-B14F-4D97-AF65-F5344CB8AC3E}">
        <p14:creationId xmlns:p14="http://schemas.microsoft.com/office/powerpoint/2010/main" val="1477150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We know…</a:t>
            </a:r>
            <a:endParaRPr lang="en-US" sz="5400" dirty="0"/>
          </a:p>
        </p:txBody>
      </p:sp>
      <p:sp>
        <p:nvSpPr>
          <p:cNvPr id="3" name="Content Placeholder 2"/>
          <p:cNvSpPr>
            <a:spLocks noGrp="1"/>
          </p:cNvSpPr>
          <p:nvPr>
            <p:ph idx="1"/>
          </p:nvPr>
        </p:nvSpPr>
        <p:spPr/>
        <p:txBody>
          <a:bodyPr/>
          <a:lstStyle/>
          <a:p>
            <a:pPr marL="0" indent="0">
              <a:buNone/>
            </a:pPr>
            <a:r>
              <a:rPr lang="en-US" b="1" dirty="0" smtClean="0"/>
              <a:t>The elements of the system must be of high quality, must be aligned, and must support effective teaching and high levels of learning:</a:t>
            </a:r>
            <a:endParaRPr lang="en-US" b="1"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28</a:t>
            </a:fld>
            <a:endParaRPr lang="en-US" dirty="0"/>
          </a:p>
        </p:txBody>
      </p:sp>
    </p:spTree>
    <p:extLst>
      <p:ext uri="{BB962C8B-B14F-4D97-AF65-F5344CB8AC3E}">
        <p14:creationId xmlns:p14="http://schemas.microsoft.com/office/powerpoint/2010/main" val="258699793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Principles to Actions</a:t>
            </a:r>
            <a:endParaRPr lang="en-US" sz="5400" dirty="0"/>
          </a:p>
        </p:txBody>
      </p:sp>
      <p:sp>
        <p:nvSpPr>
          <p:cNvPr id="3" name="Content Placeholder 2"/>
          <p:cNvSpPr>
            <a:spLocks noGrp="1"/>
          </p:cNvSpPr>
          <p:nvPr>
            <p:ph idx="1"/>
          </p:nvPr>
        </p:nvSpPr>
        <p:spPr>
          <a:xfrm>
            <a:off x="457200" y="1600200"/>
            <a:ext cx="8229600" cy="4648200"/>
          </a:xfrm>
        </p:spPr>
        <p:txBody>
          <a:bodyPr/>
          <a:lstStyle/>
          <a:p>
            <a:pPr marL="0" indent="0">
              <a:buNone/>
            </a:pPr>
            <a:r>
              <a:rPr lang="en-US" sz="2200" dirty="0"/>
              <a:t>The Mathematics Teaching </a:t>
            </a:r>
            <a:r>
              <a:rPr lang="en-US" sz="2200" dirty="0" smtClean="0"/>
              <a:t>Practices support </a:t>
            </a:r>
            <a:r>
              <a:rPr lang="en-US" sz="2200" dirty="0"/>
              <a:t>effective learning for all students. However, although such teaching and learning form the nonnegotiable core of successful mathematics programs, they are part of a system of essential elements of excellent mathematics programs. Consistent implementation of effective teaching and learning of </a:t>
            </a:r>
            <a:r>
              <a:rPr lang="en-US" sz="2200" dirty="0" smtClean="0"/>
              <a:t>mathematics is </a:t>
            </a:r>
            <a:r>
              <a:rPr lang="en-US" sz="2200" dirty="0"/>
              <a:t>possible only when school mathematics programs have in place</a:t>
            </a:r>
            <a:r>
              <a:rPr lang="en-US" sz="2200" dirty="0" smtClean="0"/>
              <a:t>—</a:t>
            </a:r>
          </a:p>
          <a:p>
            <a:pPr lvl="1">
              <a:buFont typeface="Arial" panose="020B0604020202020204" pitchFamily="34" charset="0"/>
              <a:buChar char="•"/>
            </a:pPr>
            <a:r>
              <a:rPr lang="en-US" sz="1800" dirty="0"/>
              <a:t>a commitment to </a:t>
            </a:r>
            <a:r>
              <a:rPr lang="en-US" sz="1800" b="1" dirty="0"/>
              <a:t>access and equity</a:t>
            </a:r>
            <a:r>
              <a:rPr lang="en-US" sz="1800" dirty="0"/>
              <a:t>; </a:t>
            </a:r>
          </a:p>
          <a:p>
            <a:pPr lvl="1">
              <a:buFont typeface="Arial" panose="020B0604020202020204" pitchFamily="34" charset="0"/>
              <a:buChar char="•"/>
            </a:pPr>
            <a:r>
              <a:rPr lang="en-US" sz="1800" dirty="0"/>
              <a:t>a powerful </a:t>
            </a:r>
            <a:r>
              <a:rPr lang="en-US" sz="1800" b="1" dirty="0"/>
              <a:t>curriculum</a:t>
            </a:r>
            <a:r>
              <a:rPr lang="en-US" sz="1800" dirty="0"/>
              <a:t>; </a:t>
            </a:r>
          </a:p>
          <a:p>
            <a:pPr lvl="1">
              <a:buFont typeface="Arial" panose="020B0604020202020204" pitchFamily="34" charset="0"/>
              <a:buChar char="•"/>
            </a:pPr>
            <a:r>
              <a:rPr lang="en-US" sz="1800" dirty="0"/>
              <a:t>appropriate </a:t>
            </a:r>
            <a:r>
              <a:rPr lang="en-US" sz="1800" b="1" dirty="0"/>
              <a:t>tools and technology</a:t>
            </a:r>
            <a:r>
              <a:rPr lang="en-US" sz="1800" dirty="0"/>
              <a:t>;</a:t>
            </a:r>
          </a:p>
          <a:p>
            <a:pPr lvl="1">
              <a:buFont typeface="Arial" panose="020B0604020202020204" pitchFamily="34" charset="0"/>
              <a:buChar char="•"/>
            </a:pPr>
            <a:r>
              <a:rPr lang="en-US" sz="1800" dirty="0"/>
              <a:t>meaningful and aligned </a:t>
            </a:r>
            <a:r>
              <a:rPr lang="en-US" sz="1800" b="1" dirty="0"/>
              <a:t>assessment</a:t>
            </a:r>
            <a:r>
              <a:rPr lang="en-US" sz="1800" dirty="0"/>
              <a:t>; and </a:t>
            </a:r>
          </a:p>
          <a:p>
            <a:pPr lvl="1">
              <a:buFont typeface="Arial" panose="020B0604020202020204" pitchFamily="34" charset="0"/>
              <a:buChar char="•"/>
            </a:pPr>
            <a:r>
              <a:rPr lang="en-US" sz="1800" dirty="0"/>
              <a:t>a culture of </a:t>
            </a:r>
            <a:r>
              <a:rPr lang="en-US" sz="1800" b="1" dirty="0"/>
              <a:t>professionalism</a:t>
            </a:r>
            <a:r>
              <a:rPr lang="en-US" sz="1800" dirty="0"/>
              <a:t>. </a:t>
            </a:r>
          </a:p>
          <a:p>
            <a:pPr marL="0" indent="0">
              <a:buNone/>
            </a:pPr>
            <a:endParaRPr lang="en-US" sz="1400"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29</a:t>
            </a:fld>
            <a:endParaRPr lang="en-US" dirty="0"/>
          </a:p>
        </p:txBody>
      </p:sp>
    </p:spTree>
    <p:extLst>
      <p:ext uri="{BB962C8B-B14F-4D97-AF65-F5344CB8AC3E}">
        <p14:creationId xmlns:p14="http://schemas.microsoft.com/office/powerpoint/2010/main" val="38103211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0" y="152400"/>
            <a:ext cx="9144000" cy="1143000"/>
          </a:xfrm>
        </p:spPr>
        <p:txBody>
          <a:bodyPr/>
          <a:lstStyle/>
          <a:p>
            <a:r>
              <a:rPr lang="en-US" sz="3600" dirty="0" smtClean="0">
                <a:ea typeface="ＭＳ Ｐゴシック" pitchFamily="34" charset="-128"/>
              </a:rPr>
              <a:t>Principles to Actions:</a:t>
            </a:r>
            <a:r>
              <a:rPr lang="en-US" sz="3200" dirty="0" smtClean="0">
                <a:ea typeface="ＭＳ Ｐゴシック" pitchFamily="34" charset="-128"/>
              </a:rPr>
              <a:t/>
            </a:r>
            <a:br>
              <a:rPr lang="en-US" sz="3200" dirty="0" smtClean="0">
                <a:ea typeface="ＭＳ Ｐゴシック" pitchFamily="34" charset="-128"/>
              </a:rPr>
            </a:br>
            <a:r>
              <a:rPr lang="en-US" sz="2800" dirty="0" smtClean="0">
                <a:ea typeface="ＭＳ Ｐゴシック" pitchFamily="34" charset="-128"/>
              </a:rPr>
              <a:t>Ensuring Mathematical Success for All</a:t>
            </a:r>
          </a:p>
        </p:txBody>
      </p:sp>
      <p:pic>
        <p:nvPicPr>
          <p:cNvPr id="1026" name="Picture 2"/>
          <p:cNvPicPr>
            <a:picLocks noGrp="1" noChangeAspect="1" noChangeArrowheads="1"/>
          </p:cNvPicPr>
          <p:nvPr>
            <p:ph idx="1"/>
          </p:nvPr>
        </p:nvPicPr>
        <p:blipFill>
          <a:blip r:embed="rId3" cstate="print"/>
          <a:srcRect/>
          <a:stretch>
            <a:fillRect/>
          </a:stretch>
        </p:blipFill>
        <p:spPr bwMode="auto">
          <a:xfrm>
            <a:off x="2667000" y="1242508"/>
            <a:ext cx="3293785" cy="4688800"/>
          </a:xfrm>
          <a:prstGeom prst="rect">
            <a:avLst/>
          </a:prstGeom>
          <a:noFill/>
          <a:ln w="9525">
            <a:noFill/>
            <a:miter lim="800000"/>
            <a:headEnd/>
            <a:tailEnd/>
          </a:ln>
        </p:spPr>
      </p:pic>
      <p:sp>
        <p:nvSpPr>
          <p:cNvPr id="2" name="Slide Number Placeholder 1"/>
          <p:cNvSpPr>
            <a:spLocks noGrp="1"/>
          </p:cNvSpPr>
          <p:nvPr>
            <p:ph type="sldNum" sz="quarter" idx="12"/>
          </p:nvPr>
        </p:nvSpPr>
        <p:spPr/>
        <p:txBody>
          <a:bodyPr/>
          <a:lstStyle/>
          <a:p>
            <a:pPr>
              <a:defRPr/>
            </a:pPr>
            <a:fld id="{C4B698D8-717F-438C-A743-70B6D2F75BA6}" type="slidenum">
              <a:rPr lang="en-US" smtClean="0"/>
              <a:pPr>
                <a:defRPr/>
              </a:pPr>
              <a:t>3</a:t>
            </a:fld>
            <a:endParaRPr lang="en-US" dirty="0"/>
          </a:p>
        </p:txBody>
      </p:sp>
    </p:spTree>
    <p:extLst>
      <p:ext uri="{BB962C8B-B14F-4D97-AF65-F5344CB8AC3E}">
        <p14:creationId xmlns:p14="http://schemas.microsoft.com/office/powerpoint/2010/main" val="13731533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3600" dirty="0" smtClean="0">
                <a:ea typeface="ＭＳ Ｐゴシック" pitchFamily="34" charset="-128"/>
              </a:rPr>
              <a:t>Principles to Actions:</a:t>
            </a:r>
            <a:r>
              <a:rPr lang="en-US" sz="3200" dirty="0" smtClean="0">
                <a:ea typeface="ＭＳ Ｐゴシック" pitchFamily="34" charset="-128"/>
              </a:rPr>
              <a:t/>
            </a:r>
            <a:br>
              <a:rPr lang="en-US" sz="3200" dirty="0" smtClean="0">
                <a:ea typeface="ＭＳ Ｐゴシック" pitchFamily="34" charset="-128"/>
              </a:rPr>
            </a:br>
            <a:r>
              <a:rPr lang="en-US" sz="2800" dirty="0" smtClean="0">
                <a:ea typeface="ＭＳ Ｐゴシック" pitchFamily="34" charset="-128"/>
              </a:rPr>
              <a:t>Ensuring Mathematical Success for All</a:t>
            </a:r>
          </a:p>
        </p:txBody>
      </p:sp>
      <p:sp>
        <p:nvSpPr>
          <p:cNvPr id="3" name="Text Placeholder 2"/>
          <p:cNvSpPr>
            <a:spLocks noGrp="1"/>
          </p:cNvSpPr>
          <p:nvPr>
            <p:ph type="body" idx="1"/>
          </p:nvPr>
        </p:nvSpPr>
        <p:spPr/>
        <p:txBody>
          <a:bodyPr/>
          <a:lstStyle/>
          <a:p>
            <a:endParaRPr lang="en-US"/>
          </a:p>
        </p:txBody>
      </p:sp>
      <p:pic>
        <p:nvPicPr>
          <p:cNvPr id="1026" name="Picture 2"/>
          <p:cNvPicPr>
            <a:picLocks noGrp="1" noChangeAspect="1" noChangeArrowheads="1"/>
          </p:cNvPicPr>
          <p:nvPr>
            <p:ph sz="half" idx="2"/>
          </p:nvPr>
        </p:nvPicPr>
        <p:blipFill>
          <a:blip r:embed="rId3" cstate="print"/>
          <a:stretch>
            <a:fillRect/>
          </a:stretch>
        </p:blipFill>
        <p:spPr bwMode="auto">
          <a:xfrm>
            <a:off x="1089445" y="2174875"/>
            <a:ext cx="2775697" cy="3951288"/>
          </a:xfrm>
          <a:prstGeom prst="rect">
            <a:avLst/>
          </a:prstGeom>
          <a:noFill/>
          <a:ln w="9525">
            <a:noFill/>
            <a:miter lim="800000"/>
            <a:headEnd/>
            <a:tailEnd/>
          </a:ln>
        </p:spPr>
      </p:pic>
      <p:sp>
        <p:nvSpPr>
          <p:cNvPr id="4" name="Text Placeholder 3"/>
          <p:cNvSpPr>
            <a:spLocks noGrp="1"/>
          </p:cNvSpPr>
          <p:nvPr>
            <p:ph type="body" sz="quarter" idx="3"/>
          </p:nvPr>
        </p:nvSpPr>
        <p:spPr/>
        <p:txBody>
          <a:bodyPr/>
          <a:lstStyle/>
          <a:p>
            <a:endParaRPr lang="en-US"/>
          </a:p>
        </p:txBody>
      </p:sp>
      <p:sp>
        <p:nvSpPr>
          <p:cNvPr id="5" name="Content Placeholder 4"/>
          <p:cNvSpPr>
            <a:spLocks noGrp="1"/>
          </p:cNvSpPr>
          <p:nvPr>
            <p:ph sz="quarter" idx="4"/>
          </p:nvPr>
        </p:nvSpPr>
        <p:spPr/>
        <p:txBody>
          <a:bodyPr/>
          <a:lstStyle/>
          <a:p>
            <a:r>
              <a:rPr lang="en-US" sz="2800" b="1" dirty="0" smtClean="0"/>
              <a:t>Only the launching pad</a:t>
            </a:r>
          </a:p>
          <a:p>
            <a:r>
              <a:rPr lang="en-US" sz="2800" b="1" dirty="0" smtClean="0"/>
              <a:t>Only ammunition</a:t>
            </a:r>
          </a:p>
          <a:p>
            <a:r>
              <a:rPr lang="en-US" sz="2800" b="1" dirty="0" smtClean="0"/>
              <a:t>Only guidance</a:t>
            </a:r>
          </a:p>
          <a:p>
            <a:r>
              <a:rPr lang="en-US" sz="2800" b="1" dirty="0" smtClean="0"/>
              <a:t>Not the end by any means</a:t>
            </a:r>
            <a:endParaRPr lang="en-US" sz="2800" b="1" dirty="0"/>
          </a:p>
        </p:txBody>
      </p:sp>
      <p:sp>
        <p:nvSpPr>
          <p:cNvPr id="2" name="Slide Number Placeholder 1"/>
          <p:cNvSpPr>
            <a:spLocks noGrp="1"/>
          </p:cNvSpPr>
          <p:nvPr>
            <p:ph type="sldNum" sz="quarter" idx="12"/>
          </p:nvPr>
        </p:nvSpPr>
        <p:spPr/>
        <p:txBody>
          <a:bodyPr/>
          <a:lstStyle/>
          <a:p>
            <a:pPr>
              <a:defRPr/>
            </a:pPr>
            <a:fld id="{C4B698D8-717F-438C-A743-70B6D2F75BA6}" type="slidenum">
              <a:rPr lang="en-US" smtClean="0"/>
              <a:pPr>
                <a:defRPr/>
              </a:pPr>
              <a:t>30</a:t>
            </a:fld>
            <a:endParaRPr lang="en-US" dirty="0"/>
          </a:p>
        </p:txBody>
      </p:sp>
    </p:spTree>
    <p:extLst>
      <p:ext uri="{BB962C8B-B14F-4D97-AF65-F5344CB8AC3E}">
        <p14:creationId xmlns:p14="http://schemas.microsoft.com/office/powerpoint/2010/main" val="29831874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a:t>Principles to Actions</a:t>
            </a:r>
          </a:p>
        </p:txBody>
      </p:sp>
      <p:sp>
        <p:nvSpPr>
          <p:cNvPr id="3" name="Content Placeholder 2"/>
          <p:cNvSpPr>
            <a:spLocks noGrp="1"/>
          </p:cNvSpPr>
          <p:nvPr>
            <p:ph idx="1"/>
          </p:nvPr>
        </p:nvSpPr>
        <p:spPr/>
        <p:txBody>
          <a:bodyPr/>
          <a:lstStyle/>
          <a:p>
            <a:pPr marL="0" indent="0">
              <a:buNone/>
            </a:pPr>
            <a:r>
              <a:rPr lang="en-US" b="1" dirty="0" smtClean="0"/>
              <a:t>Goals and purposes:</a:t>
            </a:r>
            <a:endParaRPr lang="en-US" b="1" dirty="0"/>
          </a:p>
          <a:p>
            <a:pPr marL="0" indent="0">
              <a:buNone/>
            </a:pPr>
            <a:r>
              <a:rPr lang="en-US" sz="3000" dirty="0"/>
              <a:t>T</a:t>
            </a:r>
            <a:r>
              <a:rPr lang="en-US" sz="3000" dirty="0" smtClean="0"/>
              <a:t>he </a:t>
            </a:r>
            <a:r>
              <a:rPr lang="en-US" sz="3000" dirty="0"/>
              <a:t>primary purpose of </a:t>
            </a:r>
            <a:r>
              <a:rPr lang="en-US" sz="3000" i="1" dirty="0"/>
              <a:t>Principles to Actions</a:t>
            </a:r>
            <a:r>
              <a:rPr lang="en-US" sz="3000" dirty="0"/>
              <a:t> is to fill </a:t>
            </a:r>
            <a:r>
              <a:rPr lang="en-US" sz="3000" dirty="0" smtClean="0"/>
              <a:t>the </a:t>
            </a:r>
            <a:r>
              <a:rPr lang="en-US" sz="3000" dirty="0"/>
              <a:t>gap between the development and adoption of CCSSM and other standards and the enactment of practices, policies, programs, and actions required for their widespread and successful implementation.</a:t>
            </a:r>
            <a:endParaRPr lang="en-US" sz="3000" b="1"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31</a:t>
            </a:fld>
            <a:endParaRPr lang="en-US" dirty="0"/>
          </a:p>
        </p:txBody>
      </p:sp>
    </p:spTree>
    <p:extLst>
      <p:ext uri="{BB962C8B-B14F-4D97-AF65-F5344CB8AC3E}">
        <p14:creationId xmlns:p14="http://schemas.microsoft.com/office/powerpoint/2010/main" val="34854796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Principles to Actions</a:t>
            </a:r>
            <a:endParaRPr lang="en-US" sz="5400" dirty="0"/>
          </a:p>
        </p:txBody>
      </p:sp>
      <p:sp>
        <p:nvSpPr>
          <p:cNvPr id="3" name="Content Placeholder 2"/>
          <p:cNvSpPr>
            <a:spLocks noGrp="1"/>
          </p:cNvSpPr>
          <p:nvPr>
            <p:ph idx="1"/>
          </p:nvPr>
        </p:nvSpPr>
        <p:spPr/>
        <p:txBody>
          <a:bodyPr/>
          <a:lstStyle/>
          <a:p>
            <a:pPr marL="0" indent="0">
              <a:buNone/>
            </a:pPr>
            <a:r>
              <a:rPr lang="en-US" b="1" dirty="0" smtClean="0"/>
              <a:t>Overarching message:</a:t>
            </a:r>
          </a:p>
          <a:p>
            <a:pPr marL="0" indent="0">
              <a:buNone/>
            </a:pPr>
            <a:r>
              <a:rPr lang="en-US" dirty="0"/>
              <a:t>E</a:t>
            </a:r>
            <a:r>
              <a:rPr lang="en-US" dirty="0" smtClean="0"/>
              <a:t>ffective </a:t>
            </a:r>
            <a:r>
              <a:rPr lang="en-US" dirty="0"/>
              <a:t>teaching is the nonnegotiable core that ensures that all students learn mathematics at high levels </a:t>
            </a:r>
            <a:r>
              <a:rPr lang="en-US" dirty="0" smtClean="0"/>
              <a:t>and </a:t>
            </a:r>
            <a:r>
              <a:rPr lang="en-US" dirty="0"/>
              <a:t>such teaching requires a range of actions at the state or provincial, district, school, and classroom levels. </a:t>
            </a:r>
          </a:p>
          <a:p>
            <a:pPr marL="0" indent="0">
              <a:buNone/>
            </a:pPr>
            <a:endParaRPr lang="en-US" b="1"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32</a:t>
            </a:fld>
            <a:endParaRPr lang="en-US" dirty="0"/>
          </a:p>
        </p:txBody>
      </p:sp>
    </p:spTree>
    <p:extLst>
      <p:ext uri="{BB962C8B-B14F-4D97-AF65-F5344CB8AC3E}">
        <p14:creationId xmlns:p14="http://schemas.microsoft.com/office/powerpoint/2010/main" val="39613444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Principles to Actions</a:t>
            </a:r>
            <a:endParaRPr lang="en-US" sz="5400" dirty="0"/>
          </a:p>
        </p:txBody>
      </p:sp>
      <p:sp>
        <p:nvSpPr>
          <p:cNvPr id="3" name="Content Placeholder 2"/>
          <p:cNvSpPr>
            <a:spLocks noGrp="1"/>
          </p:cNvSpPr>
          <p:nvPr>
            <p:ph idx="1"/>
          </p:nvPr>
        </p:nvSpPr>
        <p:spPr>
          <a:xfrm>
            <a:off x="457200" y="1447800"/>
            <a:ext cx="8229600" cy="4678363"/>
          </a:xfrm>
        </p:spPr>
        <p:txBody>
          <a:bodyPr/>
          <a:lstStyle/>
          <a:p>
            <a:r>
              <a:rPr lang="en-US" sz="2800" b="1" dirty="0" smtClean="0"/>
              <a:t>Progress and Challenge</a:t>
            </a:r>
          </a:p>
          <a:p>
            <a:r>
              <a:rPr lang="en-US" sz="2800" b="1" dirty="0" smtClean="0"/>
              <a:t>Effective Teaching and Learning</a:t>
            </a:r>
          </a:p>
          <a:p>
            <a:r>
              <a:rPr lang="en-US" sz="2800" b="1" dirty="0" smtClean="0"/>
              <a:t>Essential Elements</a:t>
            </a:r>
          </a:p>
          <a:p>
            <a:pPr lvl="1"/>
            <a:r>
              <a:rPr lang="en-US" sz="2400" b="1" dirty="0" smtClean="0"/>
              <a:t>Access and Equity</a:t>
            </a:r>
          </a:p>
          <a:p>
            <a:pPr lvl="1"/>
            <a:r>
              <a:rPr lang="en-US" sz="2400" b="1" dirty="0" smtClean="0"/>
              <a:t>Curriculum</a:t>
            </a:r>
          </a:p>
          <a:p>
            <a:pPr lvl="1"/>
            <a:r>
              <a:rPr lang="en-US" sz="2400" b="1" dirty="0" smtClean="0"/>
              <a:t>Tools and Technology</a:t>
            </a:r>
          </a:p>
          <a:p>
            <a:pPr lvl="1"/>
            <a:r>
              <a:rPr lang="en-US" sz="2400" b="1" dirty="0" smtClean="0"/>
              <a:t>Assessment</a:t>
            </a:r>
          </a:p>
          <a:p>
            <a:pPr lvl="1"/>
            <a:r>
              <a:rPr lang="en-US" sz="2400" b="1" dirty="0" smtClean="0"/>
              <a:t>Professionalism</a:t>
            </a:r>
          </a:p>
          <a:p>
            <a:r>
              <a:rPr lang="en-US" sz="2800" b="1" dirty="0" smtClean="0"/>
              <a:t>Taking Action</a:t>
            </a:r>
          </a:p>
          <a:p>
            <a:r>
              <a:rPr lang="en-US" sz="2800" b="1" dirty="0" smtClean="0"/>
              <a:t>References</a:t>
            </a:r>
            <a:endParaRPr lang="en-US" sz="2800" b="1"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33</a:t>
            </a:fld>
            <a:endParaRPr lang="en-US" dirty="0"/>
          </a:p>
        </p:txBody>
      </p:sp>
    </p:spTree>
    <p:extLst>
      <p:ext uri="{BB962C8B-B14F-4D97-AF65-F5344CB8AC3E}">
        <p14:creationId xmlns:p14="http://schemas.microsoft.com/office/powerpoint/2010/main" val="26001302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Principles to Actions</a:t>
            </a:r>
            <a:endParaRPr lang="en-US" sz="5400" dirty="0"/>
          </a:p>
        </p:txBody>
      </p:sp>
      <p:sp>
        <p:nvSpPr>
          <p:cNvPr id="3" name="Content Placeholder 2"/>
          <p:cNvSpPr>
            <a:spLocks noGrp="1"/>
          </p:cNvSpPr>
          <p:nvPr>
            <p:ph idx="1"/>
          </p:nvPr>
        </p:nvSpPr>
        <p:spPr/>
        <p:txBody>
          <a:bodyPr/>
          <a:lstStyle/>
          <a:p>
            <a:pPr marL="0" indent="0">
              <a:buNone/>
            </a:pPr>
            <a:r>
              <a:rPr lang="en-US" b="1" dirty="0" smtClean="0"/>
              <a:t>Organization of each principle:</a:t>
            </a:r>
          </a:p>
          <a:p>
            <a:r>
              <a:rPr lang="en-US" sz="2800" b="1" dirty="0" smtClean="0"/>
              <a:t>Statement of the principle</a:t>
            </a:r>
          </a:p>
          <a:p>
            <a:r>
              <a:rPr lang="en-US" sz="2800" b="1" dirty="0" smtClean="0"/>
              <a:t>Commentary on the principle</a:t>
            </a:r>
          </a:p>
          <a:p>
            <a:r>
              <a:rPr lang="en-US" sz="2800" b="1" dirty="0" smtClean="0"/>
              <a:t>Obstacles (including unproductive and productive beliefs)</a:t>
            </a:r>
          </a:p>
          <a:p>
            <a:r>
              <a:rPr lang="en-US" sz="2800" b="1" dirty="0" smtClean="0"/>
              <a:t>Overcoming the obstacles</a:t>
            </a:r>
          </a:p>
          <a:p>
            <a:r>
              <a:rPr lang="en-US" sz="2800" b="1" dirty="0" smtClean="0"/>
              <a:t>Illustration</a:t>
            </a:r>
          </a:p>
          <a:p>
            <a:r>
              <a:rPr lang="en-US" sz="2800" b="1" dirty="0" smtClean="0"/>
              <a:t>Moving to Action</a:t>
            </a:r>
            <a:endParaRPr lang="en-US" sz="2800" b="1"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34</a:t>
            </a:fld>
            <a:endParaRPr lang="en-US" dirty="0"/>
          </a:p>
        </p:txBody>
      </p:sp>
    </p:spTree>
    <p:extLst>
      <p:ext uri="{BB962C8B-B14F-4D97-AF65-F5344CB8AC3E}">
        <p14:creationId xmlns:p14="http://schemas.microsoft.com/office/powerpoint/2010/main" val="7288544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lstStyle/>
          <a:p>
            <a:r>
              <a:rPr lang="en-US" sz="5400" dirty="0" smtClean="0"/>
              <a:t>Beliefs and Obstacles</a:t>
            </a:r>
            <a:endParaRPr lang="en-US" sz="5400" dirty="0"/>
          </a:p>
        </p:txBody>
      </p:sp>
      <p:sp>
        <p:nvSpPr>
          <p:cNvPr id="3" name="Content Placeholder 2"/>
          <p:cNvSpPr>
            <a:spLocks noGrp="1"/>
          </p:cNvSpPr>
          <p:nvPr>
            <p:ph idx="1"/>
          </p:nvPr>
        </p:nvSpPr>
        <p:spPr/>
        <p:txBody>
          <a:bodyPr/>
          <a:lstStyle/>
          <a:p>
            <a:pPr marL="0" indent="0">
              <a:buNone/>
            </a:pPr>
            <a:r>
              <a:rPr lang="en-US" b="1" dirty="0" smtClean="0"/>
              <a:t>Teaching and Learning – page 11</a:t>
            </a:r>
          </a:p>
          <a:p>
            <a:pPr marL="0" indent="0">
              <a:buNone/>
            </a:pPr>
            <a:endParaRPr lang="en-US" b="1"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35</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88965398"/>
              </p:ext>
            </p:extLst>
          </p:nvPr>
        </p:nvGraphicFramePr>
        <p:xfrm>
          <a:off x="533400" y="2133600"/>
          <a:ext cx="8382000" cy="4114800"/>
        </p:xfrm>
        <a:graphic>
          <a:graphicData uri="http://schemas.openxmlformats.org/drawingml/2006/table">
            <a:tbl>
              <a:tblPr firstRow="1" bandRow="1">
                <a:tableStyleId>{5C22544A-7EE6-4342-B048-85BDC9FD1C3A}</a:tableStyleId>
              </a:tblPr>
              <a:tblGrid>
                <a:gridCol w="4191000"/>
                <a:gridCol w="4191000"/>
              </a:tblGrid>
              <a:tr h="370840">
                <a:tc>
                  <a:txBody>
                    <a:bodyPr/>
                    <a:lstStyle/>
                    <a:p>
                      <a:pPr algn="ctr"/>
                      <a:r>
                        <a:rPr lang="en-US" sz="2400" dirty="0" smtClean="0">
                          <a:solidFill>
                            <a:schemeClr val="tx1"/>
                          </a:solidFill>
                        </a:rPr>
                        <a:t>Unproductive</a:t>
                      </a:r>
                      <a:r>
                        <a:rPr lang="en-US" sz="2400" baseline="0" dirty="0" smtClean="0">
                          <a:solidFill>
                            <a:schemeClr val="tx1"/>
                          </a:solidFill>
                        </a:rPr>
                        <a:t> beliefs</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tx1"/>
                          </a:solidFill>
                        </a:rPr>
                        <a:t>Productive</a:t>
                      </a:r>
                      <a:r>
                        <a:rPr lang="en-US" sz="2400" baseline="0" dirty="0" smtClean="0">
                          <a:solidFill>
                            <a:schemeClr val="tx1"/>
                          </a:solidFill>
                        </a:rPr>
                        <a:t> beliefs</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91160">
                <a:tc>
                  <a:txBody>
                    <a:bodyPr/>
                    <a:lstStyle/>
                    <a:p>
                      <a:pPr marL="0" marR="0">
                        <a:spcBef>
                          <a:spcPts val="0"/>
                        </a:spcBef>
                        <a:spcAft>
                          <a:spcPts val="0"/>
                        </a:spcAft>
                      </a:pPr>
                      <a:r>
                        <a:rPr lang="en-US" sz="2400" dirty="0">
                          <a:effectLst/>
                          <a:latin typeface="Times New Roman"/>
                          <a:ea typeface="MS Mincho"/>
                          <a:cs typeface="Times New Roman"/>
                        </a:rPr>
                        <a:t>Mathematics learning should focus on practicing procedures and memorizing basic number combinations.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2400" dirty="0">
                          <a:effectLst/>
                          <a:latin typeface="Times New Roman"/>
                          <a:ea typeface="MS Mincho"/>
                          <a:cs typeface="Times New Roman"/>
                        </a:rPr>
                        <a:t>Mathematics learning should focus on developing understanding of concepts and procedures through problem solving, reasoning, and discourse.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marR="0">
                        <a:spcBef>
                          <a:spcPts val="0"/>
                        </a:spcBef>
                        <a:spcAft>
                          <a:spcPts val="0"/>
                        </a:spcAft>
                      </a:pPr>
                      <a:r>
                        <a:rPr lang="en-US" sz="2400" dirty="0">
                          <a:effectLst/>
                          <a:latin typeface="Times New Roman"/>
                          <a:ea typeface="MS Mincho"/>
                          <a:cs typeface="Times New Roman"/>
                        </a:rPr>
                        <a:t>Students can learn to apply mathematics only after they have mastered the basic skills.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2400" dirty="0">
                          <a:effectLst/>
                          <a:latin typeface="Times New Roman"/>
                          <a:ea typeface="MS Mincho"/>
                          <a:cs typeface="Times New Roman"/>
                        </a:rPr>
                        <a:t>Students can learn mathematics through exploring and solving contextual and mathematical problems.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68699672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lstStyle/>
          <a:p>
            <a:r>
              <a:rPr lang="en-US" sz="5400" dirty="0" smtClean="0"/>
              <a:t>Beliefs and Obstacles</a:t>
            </a:r>
            <a:endParaRPr lang="en-US" sz="5400" dirty="0"/>
          </a:p>
        </p:txBody>
      </p:sp>
      <p:sp>
        <p:nvSpPr>
          <p:cNvPr id="3" name="Content Placeholder 2"/>
          <p:cNvSpPr>
            <a:spLocks noGrp="1"/>
          </p:cNvSpPr>
          <p:nvPr>
            <p:ph idx="1"/>
          </p:nvPr>
        </p:nvSpPr>
        <p:spPr/>
        <p:txBody>
          <a:bodyPr/>
          <a:lstStyle/>
          <a:p>
            <a:pPr marL="0" indent="0">
              <a:buNone/>
            </a:pPr>
            <a:r>
              <a:rPr lang="en-US" b="1" dirty="0" smtClean="0"/>
              <a:t>Access and Equity – page 63</a:t>
            </a:r>
          </a:p>
          <a:p>
            <a:pPr marL="0" indent="0">
              <a:buNone/>
            </a:pPr>
            <a:endParaRPr lang="en-US" b="1"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36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152232574"/>
              </p:ext>
            </p:extLst>
          </p:nvPr>
        </p:nvGraphicFramePr>
        <p:xfrm>
          <a:off x="609600" y="2209800"/>
          <a:ext cx="8077200" cy="4572000"/>
        </p:xfrm>
        <a:graphic>
          <a:graphicData uri="http://schemas.openxmlformats.org/drawingml/2006/table">
            <a:tbl>
              <a:tblPr firstRow="1" bandRow="1">
                <a:tableStyleId>{5C22544A-7EE6-4342-B048-85BDC9FD1C3A}</a:tableStyleId>
              </a:tblPr>
              <a:tblGrid>
                <a:gridCol w="3733800"/>
                <a:gridCol w="4343400"/>
              </a:tblGrid>
              <a:tr h="370840">
                <a:tc>
                  <a:txBody>
                    <a:bodyPr/>
                    <a:lstStyle/>
                    <a:p>
                      <a:pPr algn="ctr"/>
                      <a:r>
                        <a:rPr lang="en-US" sz="2400" dirty="0" smtClean="0">
                          <a:solidFill>
                            <a:schemeClr val="tx1"/>
                          </a:solidFill>
                        </a:rPr>
                        <a:t>Unproductive</a:t>
                      </a:r>
                      <a:r>
                        <a:rPr lang="en-US" sz="2400" baseline="0" dirty="0" smtClean="0">
                          <a:solidFill>
                            <a:schemeClr val="tx1"/>
                          </a:solidFill>
                        </a:rPr>
                        <a:t> beliefs</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tx1"/>
                          </a:solidFill>
                        </a:rPr>
                        <a:t>Productive</a:t>
                      </a:r>
                      <a:r>
                        <a:rPr lang="en-US" sz="2400" baseline="0" dirty="0" smtClean="0">
                          <a:solidFill>
                            <a:schemeClr val="tx1"/>
                          </a:solidFill>
                        </a:rPr>
                        <a:t> beliefs</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91160">
                <a:tc>
                  <a:txBody>
                    <a:bodyPr/>
                    <a:lstStyle/>
                    <a:p>
                      <a:r>
                        <a:rPr lang="en-US" sz="2400" kern="1200" dirty="0" smtClean="0">
                          <a:solidFill>
                            <a:schemeClr val="dk1"/>
                          </a:solidFill>
                          <a:effectLst/>
                          <a:latin typeface="+mn-lt"/>
                          <a:ea typeface="+mn-ea"/>
                          <a:cs typeface="+mn-cs"/>
                        </a:rPr>
                        <a:t>Students possess different innate levels of ability in mathematics, and these cannot be changed by instruction. Certain groups or individuals have it while others do not.</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400" kern="1200" dirty="0" smtClean="0">
                          <a:solidFill>
                            <a:schemeClr val="dk1"/>
                          </a:solidFill>
                          <a:effectLst/>
                          <a:latin typeface="+mn-lt"/>
                          <a:ea typeface="+mn-ea"/>
                          <a:cs typeface="+mn-cs"/>
                        </a:rPr>
                        <a:t>Mathematics ability is a function of opportunity, experience, and effort—not of innate intelligence. Mathematics teaching and learning cultivate mathematics abilities. All students are capable of participating and achieving in mathematics, and all deserve support to achieve at the highest levels.</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4165755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lstStyle/>
          <a:p>
            <a:r>
              <a:rPr lang="en-US" sz="5400" dirty="0" smtClean="0"/>
              <a:t>Beliefs and Obstacles</a:t>
            </a:r>
            <a:endParaRPr lang="en-US" sz="5400" dirty="0"/>
          </a:p>
        </p:txBody>
      </p:sp>
      <p:sp>
        <p:nvSpPr>
          <p:cNvPr id="3" name="Content Placeholder 2"/>
          <p:cNvSpPr>
            <a:spLocks noGrp="1"/>
          </p:cNvSpPr>
          <p:nvPr>
            <p:ph idx="1"/>
          </p:nvPr>
        </p:nvSpPr>
        <p:spPr/>
        <p:txBody>
          <a:bodyPr/>
          <a:lstStyle/>
          <a:p>
            <a:pPr marL="0" indent="0">
              <a:buNone/>
            </a:pPr>
            <a:r>
              <a:rPr lang="en-US" b="1" dirty="0" smtClean="0"/>
              <a:t>Curriculum – page 72</a:t>
            </a:r>
          </a:p>
          <a:p>
            <a:pPr marL="0" indent="0">
              <a:buNone/>
            </a:pPr>
            <a:endParaRPr lang="en-US" b="1"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37</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190501288"/>
              </p:ext>
            </p:extLst>
          </p:nvPr>
        </p:nvGraphicFramePr>
        <p:xfrm>
          <a:off x="304800" y="2286000"/>
          <a:ext cx="8458200" cy="3383280"/>
        </p:xfrm>
        <a:graphic>
          <a:graphicData uri="http://schemas.openxmlformats.org/drawingml/2006/table">
            <a:tbl>
              <a:tblPr firstRow="1" bandRow="1">
                <a:tableStyleId>{5C22544A-7EE6-4342-B048-85BDC9FD1C3A}</a:tableStyleId>
              </a:tblPr>
              <a:tblGrid>
                <a:gridCol w="4191000"/>
                <a:gridCol w="4267200"/>
              </a:tblGrid>
              <a:tr h="370840">
                <a:tc>
                  <a:txBody>
                    <a:bodyPr/>
                    <a:lstStyle/>
                    <a:p>
                      <a:pPr algn="ctr"/>
                      <a:r>
                        <a:rPr lang="en-US" sz="2400" dirty="0" smtClean="0">
                          <a:solidFill>
                            <a:schemeClr val="tx1"/>
                          </a:solidFill>
                        </a:rPr>
                        <a:t>Unproductive</a:t>
                      </a:r>
                      <a:r>
                        <a:rPr lang="en-US" sz="2400" baseline="0" dirty="0" smtClean="0">
                          <a:solidFill>
                            <a:schemeClr val="tx1"/>
                          </a:solidFill>
                        </a:rPr>
                        <a:t> beliefs</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tx1"/>
                          </a:solidFill>
                        </a:rPr>
                        <a:t>Productive</a:t>
                      </a:r>
                      <a:r>
                        <a:rPr lang="en-US" sz="2400" baseline="0" dirty="0" smtClean="0">
                          <a:solidFill>
                            <a:schemeClr val="tx1"/>
                          </a:solidFill>
                        </a:rPr>
                        <a:t> beliefs</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91160">
                <a:tc>
                  <a:txBody>
                    <a:bodyPr/>
                    <a:lstStyle/>
                    <a:p>
                      <a:pPr marL="0" marR="0">
                        <a:lnSpc>
                          <a:spcPct val="115000"/>
                        </a:lnSpc>
                        <a:spcBef>
                          <a:spcPts val="0"/>
                        </a:spcBef>
                        <a:spcAft>
                          <a:spcPts val="1000"/>
                        </a:spcAft>
                      </a:pPr>
                      <a:r>
                        <a:rPr lang="en-US" sz="2400" dirty="0">
                          <a:effectLst/>
                          <a:latin typeface="Times New Roman"/>
                          <a:ea typeface="Cambria"/>
                          <a:cs typeface="Times New Roman"/>
                        </a:rPr>
                        <a:t>Knowing the mathematics curriculum for a particular grade level or course is sufficient to effectively teach the content to students.</a:t>
                      </a:r>
                      <a:endParaRPr lang="en-US" sz="2400" dirty="0">
                        <a:effectLst/>
                        <a:latin typeface="Cambria"/>
                        <a:ea typeface="Cambria"/>
                        <a:cs typeface="Times New Roman"/>
                      </a:endParaRPr>
                    </a:p>
                    <a:p>
                      <a:pPr marL="0" marR="0">
                        <a:spcBef>
                          <a:spcPts val="0"/>
                        </a:spcBef>
                        <a:spcAft>
                          <a:spcPts val="0"/>
                        </a:spcAft>
                      </a:pPr>
                      <a:r>
                        <a:rPr lang="en-US" sz="2400" b="1" dirty="0">
                          <a:effectLst/>
                          <a:latin typeface="Times New Roman"/>
                          <a:ea typeface="MS Mincho"/>
                          <a:cs typeface="Times New Roman"/>
                        </a:rPr>
                        <a:t> </a:t>
                      </a:r>
                      <a:endParaRPr lang="en-US" sz="2400" dirty="0">
                        <a:effectLst/>
                        <a:latin typeface="Times New Roman"/>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5720" marR="0">
                        <a:spcBef>
                          <a:spcPts val="0"/>
                        </a:spcBef>
                        <a:spcAft>
                          <a:spcPts val="0"/>
                        </a:spcAft>
                      </a:pPr>
                      <a:r>
                        <a:rPr lang="en-US" sz="2400" dirty="0">
                          <a:effectLst/>
                          <a:latin typeface="Times New Roman"/>
                          <a:ea typeface="MS Mincho"/>
                          <a:cs typeface="Times New Roman"/>
                        </a:rPr>
                        <a:t>Mathematics teachers need to have a clear understanding of the curriculum within and across grade levels—in other words, student learning progressions—to effectively teach a particular grade level or course in the sequence.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5077649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lstStyle/>
          <a:p>
            <a:r>
              <a:rPr lang="en-US" sz="5400" dirty="0" smtClean="0"/>
              <a:t>Beliefs and Obstacles</a:t>
            </a:r>
            <a:endParaRPr lang="en-US" sz="5400" dirty="0"/>
          </a:p>
        </p:txBody>
      </p:sp>
      <p:sp>
        <p:nvSpPr>
          <p:cNvPr id="3" name="Content Placeholder 2"/>
          <p:cNvSpPr>
            <a:spLocks noGrp="1"/>
          </p:cNvSpPr>
          <p:nvPr>
            <p:ph idx="1"/>
          </p:nvPr>
        </p:nvSpPr>
        <p:spPr/>
        <p:txBody>
          <a:bodyPr/>
          <a:lstStyle/>
          <a:p>
            <a:pPr marL="0" indent="0">
              <a:buNone/>
            </a:pPr>
            <a:r>
              <a:rPr lang="en-US" b="1" dirty="0" smtClean="0"/>
              <a:t>Tools and Technology – page 82</a:t>
            </a:r>
          </a:p>
          <a:p>
            <a:pPr marL="0" indent="0">
              <a:buNone/>
            </a:pPr>
            <a:endParaRPr lang="en-US" b="1"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38</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54815950"/>
              </p:ext>
            </p:extLst>
          </p:nvPr>
        </p:nvGraphicFramePr>
        <p:xfrm>
          <a:off x="685800" y="2362200"/>
          <a:ext cx="8001000" cy="3810000"/>
        </p:xfrm>
        <a:graphic>
          <a:graphicData uri="http://schemas.openxmlformats.org/drawingml/2006/table">
            <a:tbl>
              <a:tblPr firstRow="1" bandRow="1">
                <a:tableStyleId>{5C22544A-7EE6-4342-B048-85BDC9FD1C3A}</a:tableStyleId>
              </a:tblPr>
              <a:tblGrid>
                <a:gridCol w="3810000"/>
                <a:gridCol w="4191000"/>
              </a:tblGrid>
              <a:tr h="370840">
                <a:tc>
                  <a:txBody>
                    <a:bodyPr/>
                    <a:lstStyle/>
                    <a:p>
                      <a:pPr algn="ctr"/>
                      <a:r>
                        <a:rPr lang="en-US" sz="2400" dirty="0" smtClean="0">
                          <a:solidFill>
                            <a:schemeClr val="tx1"/>
                          </a:solidFill>
                        </a:rPr>
                        <a:t>Unproductive</a:t>
                      </a:r>
                      <a:r>
                        <a:rPr lang="en-US" sz="2400" baseline="0" dirty="0" smtClean="0">
                          <a:solidFill>
                            <a:schemeClr val="tx1"/>
                          </a:solidFill>
                        </a:rPr>
                        <a:t> beliefs</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smtClean="0">
                          <a:solidFill>
                            <a:schemeClr val="tx1"/>
                          </a:solidFill>
                        </a:rPr>
                        <a:t>Productive</a:t>
                      </a:r>
                      <a:r>
                        <a:rPr lang="en-US" sz="2400" baseline="0" smtClean="0">
                          <a:solidFill>
                            <a:schemeClr val="tx1"/>
                          </a:solidFill>
                        </a:rPr>
                        <a:t> beliefs</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91160">
                <a:tc>
                  <a:txBody>
                    <a:bodyPr/>
                    <a:lstStyle/>
                    <a:p>
                      <a:pPr marL="0" marR="0">
                        <a:spcBef>
                          <a:spcPts val="0"/>
                        </a:spcBef>
                        <a:spcAft>
                          <a:spcPts val="0"/>
                        </a:spcAft>
                      </a:pPr>
                      <a:r>
                        <a:rPr lang="en-US" sz="2200">
                          <a:effectLst/>
                          <a:latin typeface="Times New Roman"/>
                          <a:ea typeface="MS Mincho"/>
                          <a:cs typeface="Times New Roman"/>
                        </a:rPr>
                        <a:t>Calculators and other tools are at best a frill or distraction and at worst a crutch that keeps students from learning mathematics. Students should use these tools only after they have learned how to do procedures with paper and pencil.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2200" dirty="0">
                          <a:effectLst/>
                          <a:latin typeface="Times New Roman"/>
                          <a:ea typeface="MS Mincho"/>
                          <a:cs typeface="Times New Roman"/>
                        </a:rPr>
                        <a:t>Technology is an inescapable fact of life in the world in which we live and should be embraced as a powerful tool for doing mathematics. Use of technology can assist students in visualizing and understanding important mathematical concepts and support students’ mathematical reasoning and problem solving.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28110538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lstStyle/>
          <a:p>
            <a:r>
              <a:rPr lang="en-US" sz="5400" dirty="0" smtClean="0"/>
              <a:t>Beliefs and Obstacles</a:t>
            </a:r>
            <a:endParaRPr lang="en-US" sz="5400" dirty="0"/>
          </a:p>
        </p:txBody>
      </p:sp>
      <p:sp>
        <p:nvSpPr>
          <p:cNvPr id="3" name="Content Placeholder 2"/>
          <p:cNvSpPr>
            <a:spLocks noGrp="1"/>
          </p:cNvSpPr>
          <p:nvPr>
            <p:ph idx="1"/>
          </p:nvPr>
        </p:nvSpPr>
        <p:spPr/>
        <p:txBody>
          <a:bodyPr/>
          <a:lstStyle/>
          <a:p>
            <a:pPr marL="0" indent="0">
              <a:buNone/>
            </a:pPr>
            <a:r>
              <a:rPr lang="en-US" b="1" dirty="0" smtClean="0"/>
              <a:t>Assessment – pages 91-92</a:t>
            </a:r>
          </a:p>
          <a:p>
            <a:pPr marL="0" indent="0">
              <a:buNone/>
            </a:pPr>
            <a:endParaRPr lang="en-US" b="1"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39</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941505089"/>
              </p:ext>
            </p:extLst>
          </p:nvPr>
        </p:nvGraphicFramePr>
        <p:xfrm>
          <a:off x="609600" y="2362200"/>
          <a:ext cx="8077200" cy="2773680"/>
        </p:xfrm>
        <a:graphic>
          <a:graphicData uri="http://schemas.openxmlformats.org/drawingml/2006/table">
            <a:tbl>
              <a:tblPr firstRow="1" bandRow="1">
                <a:tableStyleId>{5C22544A-7EE6-4342-B048-85BDC9FD1C3A}</a:tableStyleId>
              </a:tblPr>
              <a:tblGrid>
                <a:gridCol w="4191000"/>
                <a:gridCol w="3886200"/>
              </a:tblGrid>
              <a:tr h="370840">
                <a:tc>
                  <a:txBody>
                    <a:bodyPr/>
                    <a:lstStyle/>
                    <a:p>
                      <a:pPr algn="ctr"/>
                      <a:r>
                        <a:rPr lang="en-US" sz="2400" dirty="0" smtClean="0">
                          <a:solidFill>
                            <a:schemeClr val="tx1"/>
                          </a:solidFill>
                        </a:rPr>
                        <a:t>Unproductive</a:t>
                      </a:r>
                      <a:r>
                        <a:rPr lang="en-US" sz="2400" baseline="0" dirty="0" smtClean="0">
                          <a:solidFill>
                            <a:schemeClr val="tx1"/>
                          </a:solidFill>
                        </a:rPr>
                        <a:t> beliefs</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tx1"/>
                          </a:solidFill>
                        </a:rPr>
                        <a:t>Productive</a:t>
                      </a:r>
                      <a:r>
                        <a:rPr lang="en-US" sz="2400" baseline="0" dirty="0" smtClean="0">
                          <a:solidFill>
                            <a:schemeClr val="tx1"/>
                          </a:solidFill>
                        </a:rPr>
                        <a:t> beliefs</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91160">
                <a:tc>
                  <a:txBody>
                    <a:bodyPr/>
                    <a:lstStyle/>
                    <a:p>
                      <a:pPr marL="0" marR="0">
                        <a:spcBef>
                          <a:spcPts val="0"/>
                        </a:spcBef>
                        <a:spcAft>
                          <a:spcPts val="0"/>
                        </a:spcAft>
                      </a:pPr>
                      <a:r>
                        <a:rPr lang="en-US" sz="2000" dirty="0">
                          <a:effectLst/>
                          <a:latin typeface="Times New Roman"/>
                          <a:ea typeface="MS Mincho"/>
                          <a:cs typeface="Times New Roman"/>
                        </a:rPr>
                        <a:t>The primary purpose for assessment is accountability for students through report card marks or grades.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5720" marR="0">
                        <a:lnSpc>
                          <a:spcPct val="115000"/>
                        </a:lnSpc>
                        <a:spcBef>
                          <a:spcPts val="0"/>
                        </a:spcBef>
                        <a:spcAft>
                          <a:spcPts val="1000"/>
                        </a:spcAft>
                      </a:pPr>
                      <a:r>
                        <a:rPr lang="en-US" sz="2000" dirty="0">
                          <a:effectLst/>
                          <a:latin typeface="Times New Roman"/>
                          <a:ea typeface="Cambria"/>
                          <a:cs typeface="Times New Roman"/>
                        </a:rPr>
                        <a:t>The primary purpose of assessment is to inform and improve the teaching and learning of mathematics.</a:t>
                      </a:r>
                      <a:endParaRPr lang="en-US" sz="2000" dirty="0">
                        <a:effectLst/>
                        <a:latin typeface="Cambria"/>
                        <a:ea typeface="Cambria"/>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marR="0">
                        <a:spcBef>
                          <a:spcPts val="0"/>
                        </a:spcBef>
                        <a:spcAft>
                          <a:spcPts val="0"/>
                        </a:spcAft>
                      </a:pPr>
                      <a:r>
                        <a:rPr lang="en-US" sz="2000">
                          <a:effectLst/>
                          <a:latin typeface="Times New Roman"/>
                          <a:ea typeface="MS Mincho"/>
                          <a:cs typeface="Times New Roman"/>
                        </a:rPr>
                        <a:t>Stopping teaching to review and take practice tests improves students’ performance on high-stakes tests.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5720" marR="0">
                        <a:spcBef>
                          <a:spcPts val="0"/>
                        </a:spcBef>
                        <a:spcAft>
                          <a:spcPts val="0"/>
                        </a:spcAft>
                      </a:pPr>
                      <a:r>
                        <a:rPr lang="en-US" sz="2000" dirty="0">
                          <a:effectLst/>
                          <a:latin typeface="Times New Roman"/>
                          <a:ea typeface="MS Mincho"/>
                          <a:cs typeface="Times New Roman"/>
                        </a:rPr>
                        <a:t>Effective instruction with ongoing review and distributed practice are effective test preparation strategies.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788100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t>Principles to Actions</a:t>
            </a:r>
            <a:endParaRPr lang="en-US" sz="5400" b="1" dirty="0"/>
          </a:p>
        </p:txBody>
      </p:sp>
      <p:sp>
        <p:nvSpPr>
          <p:cNvPr id="3" name="Content Placeholder 2"/>
          <p:cNvSpPr>
            <a:spLocks noGrp="1"/>
          </p:cNvSpPr>
          <p:nvPr>
            <p:ph idx="1"/>
          </p:nvPr>
        </p:nvSpPr>
        <p:spPr>
          <a:xfrm>
            <a:off x="152400" y="1447800"/>
            <a:ext cx="8991600" cy="4678363"/>
          </a:xfrm>
        </p:spPr>
        <p:txBody>
          <a:bodyPr/>
          <a:lstStyle/>
          <a:p>
            <a:r>
              <a:rPr lang="en-US" b="1" dirty="0" smtClean="0"/>
              <a:t>Read it.              Read it again.</a:t>
            </a:r>
          </a:p>
          <a:p>
            <a:r>
              <a:rPr lang="en-US" b="1" dirty="0" smtClean="0"/>
              <a:t>Annotate it.       Cogitate on it.</a:t>
            </a:r>
          </a:p>
          <a:p>
            <a:r>
              <a:rPr lang="en-US" b="1" dirty="0" smtClean="0"/>
              <a:t>Select some targets and try ‘</a:t>
            </a:r>
            <a:r>
              <a:rPr lang="en-US" b="1" dirty="0" err="1" smtClean="0"/>
              <a:t>em</a:t>
            </a:r>
            <a:r>
              <a:rPr lang="en-US" b="1" dirty="0" smtClean="0"/>
              <a:t> out.</a:t>
            </a:r>
          </a:p>
          <a:p>
            <a:r>
              <a:rPr lang="en-US" b="1" dirty="0" smtClean="0"/>
              <a:t>Recruit some colleagues.</a:t>
            </a:r>
          </a:p>
          <a:p>
            <a:r>
              <a:rPr lang="en-US" b="1" dirty="0" smtClean="0"/>
              <a:t>Revise and try some things again.</a:t>
            </a:r>
            <a:endParaRPr lang="en-US" b="1" dirty="0"/>
          </a:p>
          <a:p>
            <a:r>
              <a:rPr lang="en-US" b="1" dirty="0" smtClean="0"/>
              <a:t>Build a plan.  Implement.  Monitor.  Revise.  Institutionalize.</a:t>
            </a:r>
          </a:p>
          <a:p>
            <a:r>
              <a:rPr lang="en-US" b="1" dirty="0" smtClean="0"/>
              <a:t>Celebrate improvement and success.</a:t>
            </a:r>
            <a:endParaRPr lang="en-US" b="1"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4</a:t>
            </a:fld>
            <a:endParaRPr lang="en-US" dirty="0"/>
          </a:p>
        </p:txBody>
      </p:sp>
    </p:spTree>
    <p:extLst>
      <p:ext uri="{BB962C8B-B14F-4D97-AF65-F5344CB8AC3E}">
        <p14:creationId xmlns:p14="http://schemas.microsoft.com/office/powerpoint/2010/main" val="86181638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lstStyle/>
          <a:p>
            <a:r>
              <a:rPr lang="en-US" sz="5400" dirty="0" smtClean="0"/>
              <a:t>Beliefs and Obstacles</a:t>
            </a:r>
            <a:endParaRPr lang="en-US" sz="5400" dirty="0"/>
          </a:p>
        </p:txBody>
      </p:sp>
      <p:sp>
        <p:nvSpPr>
          <p:cNvPr id="3" name="Content Placeholder 2"/>
          <p:cNvSpPr>
            <a:spLocks noGrp="1"/>
          </p:cNvSpPr>
          <p:nvPr>
            <p:ph idx="1"/>
          </p:nvPr>
        </p:nvSpPr>
        <p:spPr/>
        <p:txBody>
          <a:bodyPr/>
          <a:lstStyle/>
          <a:p>
            <a:pPr marL="0" indent="0">
              <a:buNone/>
            </a:pPr>
            <a:r>
              <a:rPr lang="en-US" b="1" dirty="0" smtClean="0"/>
              <a:t>Professionalism – pages 102-103</a:t>
            </a:r>
          </a:p>
          <a:p>
            <a:pPr marL="0" indent="0">
              <a:buNone/>
            </a:pPr>
            <a:endParaRPr lang="en-US" b="1"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40</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4283802143"/>
              </p:ext>
            </p:extLst>
          </p:nvPr>
        </p:nvGraphicFramePr>
        <p:xfrm>
          <a:off x="609600" y="2286000"/>
          <a:ext cx="8077200" cy="4221480"/>
        </p:xfrm>
        <a:graphic>
          <a:graphicData uri="http://schemas.openxmlformats.org/drawingml/2006/table">
            <a:tbl>
              <a:tblPr firstRow="1" bandRow="1">
                <a:tableStyleId>{5C22544A-7EE6-4342-B048-85BDC9FD1C3A}</a:tableStyleId>
              </a:tblPr>
              <a:tblGrid>
                <a:gridCol w="3429000"/>
                <a:gridCol w="4648200"/>
              </a:tblGrid>
              <a:tr h="533400">
                <a:tc>
                  <a:txBody>
                    <a:bodyPr/>
                    <a:lstStyle/>
                    <a:p>
                      <a:pPr algn="ctr"/>
                      <a:r>
                        <a:rPr lang="en-US" sz="2400" dirty="0" smtClean="0">
                          <a:solidFill>
                            <a:schemeClr val="tx1"/>
                          </a:solidFill>
                        </a:rPr>
                        <a:t>Unproductive</a:t>
                      </a:r>
                      <a:r>
                        <a:rPr lang="en-US" sz="2400" baseline="0" dirty="0" smtClean="0">
                          <a:solidFill>
                            <a:schemeClr val="tx1"/>
                          </a:solidFill>
                        </a:rPr>
                        <a:t> beliefs</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tx1"/>
                          </a:solidFill>
                        </a:rPr>
                        <a:t>Productive</a:t>
                      </a:r>
                      <a:r>
                        <a:rPr lang="en-US" sz="2400" baseline="0" dirty="0" smtClean="0">
                          <a:solidFill>
                            <a:schemeClr val="tx1"/>
                          </a:solidFill>
                        </a:rPr>
                        <a:t> beliefs</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91160">
                <a:tc>
                  <a:txBody>
                    <a:bodyPr/>
                    <a:lstStyle/>
                    <a:p>
                      <a:pPr marL="0" marR="0">
                        <a:spcBef>
                          <a:spcPts val="0"/>
                        </a:spcBef>
                        <a:spcAft>
                          <a:spcPts val="0"/>
                        </a:spcAft>
                      </a:pPr>
                      <a:r>
                        <a:rPr lang="en-US" sz="2200" dirty="0">
                          <a:effectLst/>
                          <a:latin typeface="Times New Roman"/>
                          <a:ea typeface="Times New Roman"/>
                          <a:cs typeface="Times New Roman"/>
                        </a:rPr>
                        <a:t>Teachers arrive from teacher preparation programs prepared to be effective teachers.</a:t>
                      </a:r>
                      <a:endParaRPr lang="en-US" sz="2200" dirty="0">
                        <a:effectLst/>
                        <a:latin typeface="Times New Roman"/>
                        <a:ea typeface="MS Mincho"/>
                        <a:cs typeface="Times New Roman"/>
                      </a:endParaRPr>
                    </a:p>
                    <a:p>
                      <a:pPr marL="0" marR="0">
                        <a:spcBef>
                          <a:spcPts val="0"/>
                        </a:spcBef>
                        <a:spcAft>
                          <a:spcPts val="0"/>
                        </a:spcAft>
                      </a:pPr>
                      <a:r>
                        <a:rPr lang="en-US" sz="2200" b="1" dirty="0">
                          <a:effectLst/>
                          <a:latin typeface="Times New Roman"/>
                          <a:ea typeface="Cambria"/>
                          <a:cs typeface="Times New Roman"/>
                        </a:rPr>
                        <a:t> </a:t>
                      </a:r>
                      <a:endParaRPr lang="en-US" sz="2200" dirty="0">
                        <a:effectLst/>
                        <a:latin typeface="Times New Roman"/>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2200" dirty="0">
                          <a:effectLst/>
                          <a:latin typeface="Times New Roman"/>
                          <a:ea typeface="Times New Roman"/>
                          <a:cs typeface="Times New Roman"/>
                        </a:rPr>
                        <a:t>Developing expertise as a mathematics teacher is a career-long process. The knowledge base of effective mathematics teaching and learning is continually expanding.</a:t>
                      </a:r>
                      <a:endParaRPr lang="en-US" sz="2200" dirty="0">
                        <a:effectLst/>
                        <a:latin typeface="Times New Roman"/>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marR="0">
                        <a:spcBef>
                          <a:spcPts val="0"/>
                        </a:spcBef>
                        <a:spcAft>
                          <a:spcPts val="0"/>
                        </a:spcAft>
                      </a:pPr>
                      <a:r>
                        <a:rPr lang="en-US" sz="2200">
                          <a:effectLst/>
                          <a:latin typeface="Times New Roman"/>
                          <a:ea typeface="Times New Roman"/>
                          <a:cs typeface="Times New Roman"/>
                        </a:rPr>
                        <a:t>A deep understanding of mathematics content is sufficient for effective teaching.</a:t>
                      </a:r>
                      <a:endParaRPr lang="en-US" sz="2200">
                        <a:effectLst/>
                        <a:latin typeface="Times New Roman"/>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45720" marR="0">
                        <a:spcBef>
                          <a:spcPts val="0"/>
                        </a:spcBef>
                        <a:spcAft>
                          <a:spcPts val="0"/>
                        </a:spcAft>
                      </a:pPr>
                      <a:r>
                        <a:rPr lang="en-US" sz="2200" dirty="0">
                          <a:effectLst/>
                          <a:latin typeface="Times New Roman"/>
                          <a:ea typeface="MS Mincho"/>
                          <a:cs typeface="Times New Roman"/>
                        </a:rPr>
                        <a:t>Teachers of mathematics continue to learn throughout their careers in the areas of mathematical knowledge for teaching, mathematical pedagogical knowledge, and knowledge of students as learners of mathematics.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57215397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lstStyle/>
          <a:p>
            <a:r>
              <a:rPr lang="en-US" sz="5400" dirty="0" smtClean="0"/>
              <a:t>Beliefs and Obstacles</a:t>
            </a:r>
            <a:endParaRPr lang="en-US" sz="5400" dirty="0"/>
          </a:p>
        </p:txBody>
      </p:sp>
      <p:sp>
        <p:nvSpPr>
          <p:cNvPr id="3" name="Content Placeholder 2"/>
          <p:cNvSpPr>
            <a:spLocks noGrp="1"/>
          </p:cNvSpPr>
          <p:nvPr>
            <p:ph idx="1"/>
          </p:nvPr>
        </p:nvSpPr>
        <p:spPr/>
        <p:txBody>
          <a:bodyPr/>
          <a:lstStyle/>
          <a:p>
            <a:pPr marL="0" indent="0">
              <a:buNone/>
            </a:pPr>
            <a:r>
              <a:rPr lang="en-US" b="1" dirty="0" smtClean="0"/>
              <a:t>Professionalism</a:t>
            </a:r>
          </a:p>
          <a:p>
            <a:pPr marL="0" indent="0">
              <a:buNone/>
            </a:pPr>
            <a:endParaRPr lang="en-US" b="1"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41</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833061410"/>
              </p:ext>
            </p:extLst>
          </p:nvPr>
        </p:nvGraphicFramePr>
        <p:xfrm>
          <a:off x="533400" y="2362200"/>
          <a:ext cx="8153400" cy="3474720"/>
        </p:xfrm>
        <a:graphic>
          <a:graphicData uri="http://schemas.openxmlformats.org/drawingml/2006/table">
            <a:tbl>
              <a:tblPr firstRow="1" bandRow="1">
                <a:tableStyleId>{5C22544A-7EE6-4342-B048-85BDC9FD1C3A}</a:tableStyleId>
              </a:tblPr>
              <a:tblGrid>
                <a:gridCol w="3886200"/>
                <a:gridCol w="4267200"/>
              </a:tblGrid>
              <a:tr h="370840">
                <a:tc>
                  <a:txBody>
                    <a:bodyPr/>
                    <a:lstStyle/>
                    <a:p>
                      <a:pPr algn="ctr"/>
                      <a:r>
                        <a:rPr lang="en-US" sz="2400" dirty="0" smtClean="0">
                          <a:solidFill>
                            <a:schemeClr val="tx1"/>
                          </a:solidFill>
                        </a:rPr>
                        <a:t>Unproductive</a:t>
                      </a:r>
                      <a:r>
                        <a:rPr lang="en-US" sz="2400" baseline="0" dirty="0" smtClean="0">
                          <a:solidFill>
                            <a:schemeClr val="tx1"/>
                          </a:solidFill>
                        </a:rPr>
                        <a:t> beliefs</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smtClean="0">
                          <a:solidFill>
                            <a:schemeClr val="tx1"/>
                          </a:solidFill>
                        </a:rPr>
                        <a:t>Productive</a:t>
                      </a:r>
                      <a:r>
                        <a:rPr lang="en-US" sz="2400" baseline="0" dirty="0" smtClean="0">
                          <a:solidFill>
                            <a:schemeClr val="tx1"/>
                          </a:solidFill>
                        </a:rPr>
                        <a:t> beliefs</a:t>
                      </a:r>
                      <a:endParaRPr lang="en-US" sz="24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marR="0">
                        <a:spcBef>
                          <a:spcPts val="0"/>
                        </a:spcBef>
                        <a:spcAft>
                          <a:spcPts val="0"/>
                        </a:spcAft>
                      </a:pPr>
                      <a:r>
                        <a:rPr lang="en-US" sz="1800" dirty="0">
                          <a:effectLst/>
                          <a:latin typeface="Times New Roman"/>
                          <a:ea typeface="Times New Roman"/>
                          <a:cs typeface="Times New Roman"/>
                        </a:rPr>
                        <a:t>Effective teachers can work autonomously and in isolation. As long as the students in one’s own classroom are successful, all is well.</a:t>
                      </a:r>
                      <a:endParaRPr lang="en-US" sz="1800" dirty="0">
                        <a:effectLst/>
                        <a:latin typeface="Times New Roman"/>
                        <a:ea typeface="MS Mincho"/>
                        <a:cs typeface="Times New Roman"/>
                      </a:endParaRPr>
                    </a:p>
                    <a:p>
                      <a:pPr marL="0" marR="0">
                        <a:spcBef>
                          <a:spcPts val="0"/>
                        </a:spcBef>
                        <a:spcAft>
                          <a:spcPts val="0"/>
                        </a:spcAft>
                      </a:pPr>
                      <a:r>
                        <a:rPr lang="en-US" sz="1800" dirty="0">
                          <a:effectLst/>
                          <a:latin typeface="Times New Roman"/>
                          <a:ea typeface="MS Mincho"/>
                          <a:cs typeface="Times New Roman"/>
                        </a:rPr>
                        <a:t>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800" dirty="0">
                          <a:effectLst/>
                          <a:latin typeface="Times New Roman"/>
                          <a:ea typeface="Times New Roman"/>
                          <a:cs typeface="Times New Roman"/>
                        </a:rPr>
                        <a:t>Teachers who collaborate with colleagues inside and outside their school are more effective. All mathematics teachers are collectively responsible for student learning, the improvement of the professional knowledge base, and everyone’s effectiveness. </a:t>
                      </a:r>
                      <a:endParaRPr lang="en-US" sz="1800" dirty="0">
                        <a:effectLst/>
                        <a:latin typeface="Times New Roman"/>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370840">
                <a:tc>
                  <a:txBody>
                    <a:bodyPr/>
                    <a:lstStyle/>
                    <a:p>
                      <a:pPr marL="0" marR="0">
                        <a:spcBef>
                          <a:spcPts val="0"/>
                        </a:spcBef>
                        <a:spcAft>
                          <a:spcPts val="0"/>
                        </a:spcAft>
                      </a:pPr>
                      <a:r>
                        <a:rPr lang="en-US" sz="1800">
                          <a:effectLst/>
                          <a:latin typeface="Times New Roman"/>
                          <a:ea typeface="Times New Roman"/>
                          <a:cs typeface="Times New Roman"/>
                        </a:rPr>
                        <a:t>Instructional coaching is unnecessary and a luxury in a school’s budget. However, novice teachers might benefit from some general coaching support. </a:t>
                      </a:r>
                      <a:endParaRPr lang="en-US" sz="1800">
                        <a:effectLst/>
                        <a:latin typeface="Times New Roman"/>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800" dirty="0">
                          <a:effectLst/>
                          <a:latin typeface="Times New Roman"/>
                          <a:ea typeface="Times New Roman"/>
                          <a:cs typeface="Times New Roman"/>
                        </a:rPr>
                        <a:t>All professionals, even experienced teachers, can benefit from content-focused instructional coaching.</a:t>
                      </a:r>
                      <a:endParaRPr lang="en-US" sz="1800" dirty="0">
                        <a:effectLst/>
                        <a:latin typeface="Times New Roman"/>
                        <a:ea typeface="MS Mincho"/>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159298152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We know…</a:t>
            </a:r>
            <a:endParaRPr lang="en-US" sz="5400" dirty="0"/>
          </a:p>
        </p:txBody>
      </p:sp>
      <p:sp>
        <p:nvSpPr>
          <p:cNvPr id="3" name="Content Placeholder 2"/>
          <p:cNvSpPr>
            <a:spLocks noGrp="1"/>
          </p:cNvSpPr>
          <p:nvPr>
            <p:ph idx="1"/>
          </p:nvPr>
        </p:nvSpPr>
        <p:spPr/>
        <p:txBody>
          <a:bodyPr/>
          <a:lstStyle/>
          <a:p>
            <a:pPr marL="0" indent="0">
              <a:buNone/>
            </a:pPr>
            <a:r>
              <a:rPr lang="en-US" b="1" dirty="0" smtClean="0"/>
              <a:t>A report is only words:</a:t>
            </a:r>
          </a:p>
          <a:p>
            <a:pPr marL="0" indent="0">
              <a:buNone/>
            </a:pPr>
            <a:r>
              <a:rPr lang="en-US" sz="2400" b="1" dirty="0"/>
              <a:t>In this exciting and challenging context </a:t>
            </a:r>
            <a:r>
              <a:rPr lang="en-US" sz="2400" b="1" dirty="0" smtClean="0"/>
              <a:t>NCTM </a:t>
            </a:r>
            <a:r>
              <a:rPr lang="en-US" sz="2400" b="1" dirty="0"/>
              <a:t>introduces </a:t>
            </a:r>
            <a:r>
              <a:rPr lang="en-US" sz="2400" b="1" i="1" dirty="0"/>
              <a:t>Principles to Actions: Ensuring Mathematical Success for All,</a:t>
            </a:r>
            <a:r>
              <a:rPr lang="en-US" sz="2400" b="1" dirty="0"/>
              <a:t> setting forth a set of strongly recommended, research-informed actions, based on the Council’s core principles and intended for all educational leaders and policymakers, all school and district administrators, and all teachers, coaches, and specialists of mathematics.</a:t>
            </a:r>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42</a:t>
            </a:fld>
            <a:endParaRPr lang="en-US" dirty="0"/>
          </a:p>
        </p:txBody>
      </p:sp>
    </p:spTree>
    <p:extLst>
      <p:ext uri="{BB962C8B-B14F-4D97-AF65-F5344CB8AC3E}">
        <p14:creationId xmlns:p14="http://schemas.microsoft.com/office/powerpoint/2010/main" val="201786466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Taking Action</a:t>
            </a:r>
            <a:endParaRPr lang="en-US" sz="5400" dirty="0"/>
          </a:p>
        </p:txBody>
      </p:sp>
      <p:sp>
        <p:nvSpPr>
          <p:cNvPr id="3" name="Content Placeholder 2"/>
          <p:cNvSpPr>
            <a:spLocks noGrp="1"/>
          </p:cNvSpPr>
          <p:nvPr>
            <p:ph idx="1"/>
          </p:nvPr>
        </p:nvSpPr>
        <p:spPr/>
        <p:txBody>
          <a:bodyPr/>
          <a:lstStyle/>
          <a:p>
            <a:pPr marL="0" indent="0">
              <a:buNone/>
            </a:pPr>
            <a:r>
              <a:rPr lang="en-US" b="1" dirty="0" smtClean="0"/>
              <a:t>Leaders and Policymakers in All Districts, States or Provinces:</a:t>
            </a:r>
          </a:p>
          <a:p>
            <a:pPr lvl="0"/>
            <a:r>
              <a:rPr lang="en-US" sz="2400" dirty="0"/>
              <a:t>make the eight Mathematics Teaching Practices a </a:t>
            </a:r>
            <a:r>
              <a:rPr lang="en-US" sz="2400" dirty="0" err="1"/>
              <a:t>schoolwide</a:t>
            </a:r>
            <a:r>
              <a:rPr lang="en-US" sz="2400" dirty="0"/>
              <a:t> focus that is expected for all teachers to strengthen learning and teaching for all students, and provide professional development, training, and coaching to make the implementation of these practices a priority;</a:t>
            </a:r>
          </a:p>
          <a:p>
            <a:pPr lvl="0"/>
            <a:r>
              <a:rPr lang="en-US" sz="2400" dirty="0" smtClean="0"/>
              <a:t>make </a:t>
            </a:r>
            <a:r>
              <a:rPr lang="en-US" sz="2400" dirty="0"/>
              <a:t>the mathematical success of every student a nonnegotiable priority. </a:t>
            </a:r>
          </a:p>
          <a:p>
            <a:pPr marL="0" indent="0">
              <a:buNone/>
            </a:pPr>
            <a:endParaRPr lang="en-US" sz="1400" b="1"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43</a:t>
            </a:fld>
            <a:endParaRPr lang="en-US" dirty="0"/>
          </a:p>
        </p:txBody>
      </p:sp>
    </p:spTree>
    <p:extLst>
      <p:ext uri="{BB962C8B-B14F-4D97-AF65-F5344CB8AC3E}">
        <p14:creationId xmlns:p14="http://schemas.microsoft.com/office/powerpoint/2010/main" val="303859553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Taking Action</a:t>
            </a:r>
            <a:endParaRPr lang="en-US" sz="5400" dirty="0"/>
          </a:p>
        </p:txBody>
      </p:sp>
      <p:sp>
        <p:nvSpPr>
          <p:cNvPr id="3" name="Content Placeholder 2"/>
          <p:cNvSpPr>
            <a:spLocks noGrp="1"/>
          </p:cNvSpPr>
          <p:nvPr>
            <p:ph idx="1"/>
          </p:nvPr>
        </p:nvSpPr>
        <p:spPr>
          <a:xfrm>
            <a:off x="457200" y="1447800"/>
            <a:ext cx="8229600" cy="4876800"/>
          </a:xfrm>
        </p:spPr>
        <p:txBody>
          <a:bodyPr/>
          <a:lstStyle/>
          <a:p>
            <a:pPr marL="0" indent="0">
              <a:buNone/>
            </a:pPr>
            <a:r>
              <a:rPr lang="en-US" b="1" dirty="0" smtClean="0"/>
              <a:t>Principals Coaches, Specialists, and Other School Leaders:</a:t>
            </a:r>
          </a:p>
          <a:p>
            <a:pPr lvl="0"/>
            <a:r>
              <a:rPr lang="en-US" sz="1800" dirty="0"/>
              <a:t>make ongoing professional development that supports the implementation of the eight Mathematics Teaching Practices as a priority;</a:t>
            </a:r>
          </a:p>
          <a:p>
            <a:pPr lvl="0"/>
            <a:r>
              <a:rPr lang="en-US" sz="1800" dirty="0"/>
              <a:t>allocate resources to ensure that all students are provided with an appropriate amount of instructional time to maximize their learning potential;</a:t>
            </a:r>
          </a:p>
          <a:p>
            <a:pPr lvl="0"/>
            <a:r>
              <a:rPr lang="en-US" sz="1800" dirty="0"/>
              <a:t>eliminate the tracking of low-achieving students and instead structure </a:t>
            </a:r>
            <a:r>
              <a:rPr lang="en-US" sz="1800" dirty="0" smtClean="0"/>
              <a:t>interventions that </a:t>
            </a:r>
            <a:r>
              <a:rPr lang="en-US" sz="1800" dirty="0"/>
              <a:t>provide high-quality instruction and other classroom support, such as </a:t>
            </a:r>
            <a:r>
              <a:rPr lang="en-US" sz="1800" dirty="0" smtClean="0"/>
              <a:t>math coaches </a:t>
            </a:r>
            <a:r>
              <a:rPr lang="en-US" sz="1800" dirty="0"/>
              <a:t>and specialists;</a:t>
            </a:r>
          </a:p>
          <a:p>
            <a:pPr lvl="0"/>
            <a:r>
              <a:rPr lang="en-US" sz="1800" dirty="0"/>
              <a:t>understand the devastating impact of professional isolation and create collaborative structures to maximize professional </a:t>
            </a:r>
            <a:r>
              <a:rPr lang="en-US" sz="1800" dirty="0" smtClean="0"/>
              <a:t>growth.</a:t>
            </a:r>
            <a:endParaRPr lang="en-US" sz="1800" dirty="0"/>
          </a:p>
          <a:p>
            <a:pPr lvl="0"/>
            <a:r>
              <a:rPr lang="en-US" sz="1800" dirty="0" smtClean="0"/>
              <a:t>.</a:t>
            </a:r>
            <a:endParaRPr lang="en-US" sz="1800" dirty="0"/>
          </a:p>
          <a:p>
            <a:pPr marL="0" indent="0">
              <a:buNone/>
            </a:pPr>
            <a:endParaRPr lang="en-US" sz="1400" b="1"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44</a:t>
            </a:fld>
            <a:endParaRPr lang="en-US" dirty="0"/>
          </a:p>
        </p:txBody>
      </p:sp>
    </p:spTree>
    <p:extLst>
      <p:ext uri="{BB962C8B-B14F-4D97-AF65-F5344CB8AC3E}">
        <p14:creationId xmlns:p14="http://schemas.microsoft.com/office/powerpoint/2010/main" val="59320541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Taking Action</a:t>
            </a:r>
            <a:endParaRPr lang="en-US" sz="5400" dirty="0"/>
          </a:p>
        </p:txBody>
      </p:sp>
      <p:sp>
        <p:nvSpPr>
          <p:cNvPr id="3" name="Content Placeholder 2"/>
          <p:cNvSpPr>
            <a:spLocks noGrp="1"/>
          </p:cNvSpPr>
          <p:nvPr>
            <p:ph idx="1"/>
          </p:nvPr>
        </p:nvSpPr>
        <p:spPr/>
        <p:txBody>
          <a:bodyPr/>
          <a:lstStyle/>
          <a:p>
            <a:pPr marL="0" indent="0">
              <a:buNone/>
            </a:pPr>
            <a:r>
              <a:rPr lang="en-US" b="1" dirty="0" smtClean="0"/>
              <a:t>Teachers:</a:t>
            </a:r>
          </a:p>
          <a:p>
            <a:pPr lvl="0"/>
            <a:r>
              <a:rPr lang="en-US" sz="2400" dirty="0"/>
              <a:t>plan and implement effective instruction as described by the Mathematics Teaching Principles;</a:t>
            </a:r>
          </a:p>
          <a:p>
            <a:pPr lvl="0"/>
            <a:r>
              <a:rPr lang="en-US" sz="2400" dirty="0"/>
              <a:t>develop socially, emotionally, and academically safe environments for mathematics teaching and learning—environments in which students feel secure and confident in engaging with one another and with teachers;</a:t>
            </a:r>
          </a:p>
          <a:p>
            <a:pPr marL="0" indent="0">
              <a:buNone/>
            </a:pPr>
            <a:endParaRPr lang="en-US" sz="1400" b="1"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45</a:t>
            </a:fld>
            <a:endParaRPr lang="en-US" dirty="0"/>
          </a:p>
        </p:txBody>
      </p:sp>
    </p:spTree>
    <p:extLst>
      <p:ext uri="{BB962C8B-B14F-4D97-AF65-F5344CB8AC3E}">
        <p14:creationId xmlns:p14="http://schemas.microsoft.com/office/powerpoint/2010/main" val="201881653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Taking Action</a:t>
            </a:r>
            <a:endParaRPr lang="en-US" sz="5400" dirty="0"/>
          </a:p>
        </p:txBody>
      </p:sp>
      <p:sp>
        <p:nvSpPr>
          <p:cNvPr id="3" name="Content Placeholder 2"/>
          <p:cNvSpPr>
            <a:spLocks noGrp="1"/>
          </p:cNvSpPr>
          <p:nvPr>
            <p:ph idx="1"/>
          </p:nvPr>
        </p:nvSpPr>
        <p:spPr/>
        <p:txBody>
          <a:bodyPr/>
          <a:lstStyle/>
          <a:p>
            <a:pPr marL="0" indent="0">
              <a:buNone/>
            </a:pPr>
            <a:r>
              <a:rPr lang="en-US" b="1" dirty="0" smtClean="0"/>
              <a:t>Teachers:</a:t>
            </a:r>
          </a:p>
          <a:p>
            <a:pPr lvl="0"/>
            <a:r>
              <a:rPr lang="en-US" sz="2400" dirty="0" smtClean="0"/>
              <a:t>provide </a:t>
            </a:r>
            <a:r>
              <a:rPr lang="en-US" sz="2400" dirty="0"/>
              <a:t>students with descriptive, accurate, and timely feedback on </a:t>
            </a:r>
            <a:r>
              <a:rPr lang="en-US" sz="2400" dirty="0" smtClean="0"/>
              <a:t>assessments, including </a:t>
            </a:r>
            <a:r>
              <a:rPr lang="en-US" sz="2400" dirty="0"/>
              <a:t>strengths, weaknesses, and next steps for progress toward the learning targets;</a:t>
            </a:r>
          </a:p>
          <a:p>
            <a:pPr lvl="0"/>
            <a:r>
              <a:rPr lang="en-US" sz="2400" dirty="0"/>
              <a:t>work collaboratively with colleagues to plan instruction, solve common challenges, and provide mutual support as they take collective responsibility for student learning. </a:t>
            </a:r>
          </a:p>
          <a:p>
            <a:pPr marL="0" indent="0">
              <a:buNone/>
            </a:pPr>
            <a:endParaRPr lang="en-US" sz="1400" b="1"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46</a:t>
            </a:fld>
            <a:endParaRPr lang="en-US" dirty="0"/>
          </a:p>
        </p:txBody>
      </p:sp>
    </p:spTree>
    <p:extLst>
      <p:ext uri="{BB962C8B-B14F-4D97-AF65-F5344CB8AC3E}">
        <p14:creationId xmlns:p14="http://schemas.microsoft.com/office/powerpoint/2010/main" val="29332278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The Last Word</a:t>
            </a:r>
            <a:endParaRPr lang="en-US" sz="5400" dirty="0"/>
          </a:p>
        </p:txBody>
      </p:sp>
      <p:sp>
        <p:nvSpPr>
          <p:cNvPr id="3" name="Content Placeholder 2"/>
          <p:cNvSpPr>
            <a:spLocks noGrp="1"/>
          </p:cNvSpPr>
          <p:nvPr>
            <p:ph idx="1"/>
          </p:nvPr>
        </p:nvSpPr>
        <p:spPr>
          <a:xfrm>
            <a:off x="228600" y="1524000"/>
            <a:ext cx="8763000" cy="4602163"/>
          </a:xfrm>
        </p:spPr>
        <p:txBody>
          <a:bodyPr/>
          <a:lstStyle/>
          <a:p>
            <a:pPr marL="0" indent="0">
              <a:buNone/>
            </a:pPr>
            <a:r>
              <a:rPr lang="en-US" sz="3000" b="1" dirty="0" smtClean="0"/>
              <a:t>Only when these words become actions and the actions lead to more productive beliefs, new norms of instructional practice, and the implementation of the essential supporting elements will we overcome the obstacles that currently prevent school mathematics from ensuring mathematical success for all students.</a:t>
            </a:r>
            <a:endParaRPr lang="en-US" sz="3000" b="1"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47</a:t>
            </a:fld>
            <a:endParaRPr lang="en-US" dirty="0"/>
          </a:p>
        </p:txBody>
      </p:sp>
    </p:spTree>
    <p:extLst>
      <p:ext uri="{BB962C8B-B14F-4D97-AF65-F5344CB8AC3E}">
        <p14:creationId xmlns:p14="http://schemas.microsoft.com/office/powerpoint/2010/main" val="252819547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sz="3600" dirty="0" smtClean="0">
                <a:ea typeface="ＭＳ Ｐゴシック" pitchFamily="34" charset="-128"/>
              </a:rPr>
              <a:t>Principles to Actions:</a:t>
            </a:r>
            <a:r>
              <a:rPr lang="en-US" sz="3200" dirty="0" smtClean="0">
                <a:ea typeface="ＭＳ Ｐゴシック" pitchFamily="34" charset="-128"/>
              </a:rPr>
              <a:t/>
            </a:r>
            <a:br>
              <a:rPr lang="en-US" sz="3200" dirty="0" smtClean="0">
                <a:ea typeface="ＭＳ Ｐゴシック" pitchFamily="34" charset="-128"/>
              </a:rPr>
            </a:br>
            <a:r>
              <a:rPr lang="en-US" sz="2800" dirty="0" smtClean="0">
                <a:ea typeface="ＭＳ Ｐゴシック" pitchFamily="34" charset="-128"/>
              </a:rPr>
              <a:t>Ensuring Mathematical Success for All</a:t>
            </a:r>
          </a:p>
        </p:txBody>
      </p:sp>
      <p:sp>
        <p:nvSpPr>
          <p:cNvPr id="3" name="Text Placeholder 2"/>
          <p:cNvSpPr>
            <a:spLocks noGrp="1"/>
          </p:cNvSpPr>
          <p:nvPr>
            <p:ph type="body" idx="1"/>
          </p:nvPr>
        </p:nvSpPr>
        <p:spPr/>
        <p:txBody>
          <a:bodyPr/>
          <a:lstStyle/>
          <a:p>
            <a:endParaRPr lang="en-US"/>
          </a:p>
        </p:txBody>
      </p:sp>
      <p:pic>
        <p:nvPicPr>
          <p:cNvPr id="1026" name="Picture 2"/>
          <p:cNvPicPr>
            <a:picLocks noGrp="1" noChangeAspect="1" noChangeArrowheads="1"/>
          </p:cNvPicPr>
          <p:nvPr>
            <p:ph sz="half" idx="2"/>
          </p:nvPr>
        </p:nvPicPr>
        <p:blipFill>
          <a:blip r:embed="rId3" cstate="print"/>
          <a:stretch>
            <a:fillRect/>
          </a:stretch>
        </p:blipFill>
        <p:spPr bwMode="auto">
          <a:xfrm>
            <a:off x="869439" y="1711362"/>
            <a:ext cx="2973058" cy="4232238"/>
          </a:xfrm>
          <a:prstGeom prst="rect">
            <a:avLst/>
          </a:prstGeom>
          <a:noFill/>
          <a:ln w="9525">
            <a:noFill/>
            <a:miter lim="800000"/>
            <a:headEnd/>
            <a:tailEnd/>
          </a:ln>
        </p:spPr>
      </p:pic>
      <p:sp>
        <p:nvSpPr>
          <p:cNvPr id="4" name="Text Placeholder 3"/>
          <p:cNvSpPr>
            <a:spLocks noGrp="1"/>
          </p:cNvSpPr>
          <p:nvPr>
            <p:ph type="body" sz="quarter" idx="3"/>
          </p:nvPr>
        </p:nvSpPr>
        <p:spPr>
          <a:xfrm>
            <a:off x="4645025" y="1535112"/>
            <a:ext cx="4346575" cy="4713288"/>
          </a:xfrm>
        </p:spPr>
        <p:txBody>
          <a:bodyPr/>
          <a:lstStyle/>
          <a:p>
            <a:endParaRPr lang="en-US" dirty="0"/>
          </a:p>
        </p:txBody>
      </p:sp>
      <p:sp>
        <p:nvSpPr>
          <p:cNvPr id="5" name="Content Placeholder 4"/>
          <p:cNvSpPr>
            <a:spLocks noGrp="1"/>
          </p:cNvSpPr>
          <p:nvPr>
            <p:ph sz="quarter" idx="4"/>
          </p:nvPr>
        </p:nvSpPr>
        <p:spPr>
          <a:xfrm>
            <a:off x="4267200" y="1752600"/>
            <a:ext cx="4876800" cy="4419600"/>
          </a:xfrm>
        </p:spPr>
        <p:txBody>
          <a:bodyPr/>
          <a:lstStyle/>
          <a:p>
            <a:r>
              <a:rPr lang="en-US" b="1" dirty="0" smtClean="0"/>
              <a:t>1980 Agenda for Action</a:t>
            </a:r>
          </a:p>
          <a:p>
            <a:r>
              <a:rPr lang="en-US" b="1" dirty="0" smtClean="0"/>
              <a:t>1989 Everybody Counts</a:t>
            </a:r>
          </a:p>
          <a:p>
            <a:r>
              <a:rPr lang="en-US" b="1" dirty="0" smtClean="0"/>
              <a:t>1989 </a:t>
            </a:r>
            <a:r>
              <a:rPr lang="en-US" b="1" dirty="0" err="1" smtClean="0"/>
              <a:t>Curr</a:t>
            </a:r>
            <a:r>
              <a:rPr lang="en-US" b="1" dirty="0" smtClean="0"/>
              <a:t> and </a:t>
            </a:r>
            <a:r>
              <a:rPr lang="en-US" b="1" dirty="0" err="1" smtClean="0"/>
              <a:t>Eval</a:t>
            </a:r>
            <a:r>
              <a:rPr lang="en-US" b="1" dirty="0" smtClean="0"/>
              <a:t>  </a:t>
            </a:r>
          </a:p>
          <a:p>
            <a:pPr marL="0" indent="0">
              <a:buNone/>
            </a:pPr>
            <a:r>
              <a:rPr lang="en-US" b="1" dirty="0" smtClean="0"/>
              <a:t>              Standards</a:t>
            </a:r>
          </a:p>
          <a:p>
            <a:r>
              <a:rPr lang="en-US" b="1" dirty="0" smtClean="0"/>
              <a:t>2000 PSSM</a:t>
            </a:r>
          </a:p>
          <a:p>
            <a:r>
              <a:rPr lang="en-US" b="1" dirty="0" smtClean="0"/>
              <a:t>2006 Curriculum Focal </a:t>
            </a:r>
          </a:p>
          <a:p>
            <a:pPr marL="0" indent="0">
              <a:buNone/>
            </a:pPr>
            <a:r>
              <a:rPr lang="en-US" b="1" dirty="0"/>
              <a:t>	</a:t>
            </a:r>
            <a:r>
              <a:rPr lang="en-US" b="1" dirty="0" smtClean="0"/>
              <a:t>    Points</a:t>
            </a:r>
          </a:p>
          <a:p>
            <a:r>
              <a:rPr lang="en-US" b="1" dirty="0" smtClean="0"/>
              <a:t>2014 Principles to Actions??</a:t>
            </a:r>
            <a:endParaRPr lang="en-US" dirty="0"/>
          </a:p>
          <a:p>
            <a:pPr marL="0" indent="0" algn="ctr">
              <a:buNone/>
            </a:pPr>
            <a:r>
              <a:rPr lang="en-US" b="1" dirty="0" smtClean="0"/>
              <a:t>AMMUNITION</a:t>
            </a:r>
          </a:p>
          <a:p>
            <a:pPr marL="0" indent="0" algn="ctr">
              <a:buNone/>
            </a:pPr>
            <a:r>
              <a:rPr lang="en-US" b="1" dirty="0" smtClean="0"/>
              <a:t>SUPPORT</a:t>
            </a:r>
          </a:p>
          <a:p>
            <a:pPr marL="0" indent="0">
              <a:buNone/>
            </a:pPr>
            <a:endParaRPr lang="en-US" b="1" dirty="0"/>
          </a:p>
        </p:txBody>
      </p:sp>
      <p:sp>
        <p:nvSpPr>
          <p:cNvPr id="2" name="Slide Number Placeholder 1"/>
          <p:cNvSpPr>
            <a:spLocks noGrp="1"/>
          </p:cNvSpPr>
          <p:nvPr>
            <p:ph type="sldNum" sz="quarter" idx="12"/>
          </p:nvPr>
        </p:nvSpPr>
        <p:spPr/>
        <p:txBody>
          <a:bodyPr/>
          <a:lstStyle/>
          <a:p>
            <a:pPr>
              <a:defRPr/>
            </a:pPr>
            <a:fld id="{C4B698D8-717F-438C-A743-70B6D2F75BA6}" type="slidenum">
              <a:rPr lang="en-US" smtClean="0"/>
              <a:pPr>
                <a:defRPr/>
              </a:pPr>
              <a:t>48</a:t>
            </a:fld>
            <a:endParaRPr lang="en-US" dirty="0"/>
          </a:p>
        </p:txBody>
      </p:sp>
    </p:spTree>
    <p:extLst>
      <p:ext uri="{BB962C8B-B14F-4D97-AF65-F5344CB8AC3E}">
        <p14:creationId xmlns:p14="http://schemas.microsoft.com/office/powerpoint/2010/main" val="301377033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Principles to Actions</a:t>
            </a:r>
            <a:endParaRPr lang="en-US" sz="5400" dirty="0"/>
          </a:p>
        </p:txBody>
      </p:sp>
      <p:sp>
        <p:nvSpPr>
          <p:cNvPr id="3" name="Content Placeholder 2"/>
          <p:cNvSpPr>
            <a:spLocks noGrp="1"/>
          </p:cNvSpPr>
          <p:nvPr>
            <p:ph idx="1"/>
          </p:nvPr>
        </p:nvSpPr>
        <p:spPr>
          <a:xfrm>
            <a:off x="152400" y="1447800"/>
            <a:ext cx="8991600" cy="4678363"/>
          </a:xfrm>
        </p:spPr>
        <p:txBody>
          <a:bodyPr/>
          <a:lstStyle/>
          <a:p>
            <a:r>
              <a:rPr lang="en-US" b="1" dirty="0" smtClean="0"/>
              <a:t>Read it.              Read it again.</a:t>
            </a:r>
          </a:p>
          <a:p>
            <a:r>
              <a:rPr lang="en-US" b="1" dirty="0" smtClean="0"/>
              <a:t>Annotate it.       Cogitate on it.</a:t>
            </a:r>
          </a:p>
          <a:p>
            <a:r>
              <a:rPr lang="en-US" b="1" dirty="0" smtClean="0"/>
              <a:t>Select some targets and try ‘</a:t>
            </a:r>
            <a:r>
              <a:rPr lang="en-US" b="1" dirty="0" err="1" smtClean="0"/>
              <a:t>em</a:t>
            </a:r>
            <a:r>
              <a:rPr lang="en-US" b="1" dirty="0" smtClean="0"/>
              <a:t> out.</a:t>
            </a:r>
          </a:p>
          <a:p>
            <a:r>
              <a:rPr lang="en-US" b="1" dirty="0" smtClean="0"/>
              <a:t>Recruit some colleagues.</a:t>
            </a:r>
          </a:p>
          <a:p>
            <a:r>
              <a:rPr lang="en-US" b="1" dirty="0" smtClean="0"/>
              <a:t>Revise and try some things again.</a:t>
            </a:r>
            <a:endParaRPr lang="en-US" b="1" dirty="0"/>
          </a:p>
          <a:p>
            <a:r>
              <a:rPr lang="en-US" b="1" dirty="0" smtClean="0"/>
              <a:t>Build a plan.  Implement.  Monitor.  Revise.  Institutionalize.</a:t>
            </a:r>
          </a:p>
          <a:p>
            <a:r>
              <a:rPr lang="en-US" b="1" dirty="0" smtClean="0"/>
              <a:t>Celebrate improvement and success.</a:t>
            </a:r>
            <a:endParaRPr lang="en-US" b="1"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49</a:t>
            </a:fld>
            <a:endParaRPr lang="en-US" dirty="0"/>
          </a:p>
        </p:txBody>
      </p:sp>
    </p:spTree>
    <p:extLst>
      <p:ext uri="{BB962C8B-B14F-4D97-AF65-F5344CB8AC3E}">
        <p14:creationId xmlns:p14="http://schemas.microsoft.com/office/powerpoint/2010/main" val="5236242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b="1" dirty="0" smtClean="0"/>
              <a:t>Principles to Actions</a:t>
            </a:r>
            <a:endParaRPr lang="en-US" sz="5400" b="1" dirty="0"/>
          </a:p>
        </p:txBody>
      </p:sp>
      <p:sp>
        <p:nvSpPr>
          <p:cNvPr id="3" name="Content Placeholder 2"/>
          <p:cNvSpPr>
            <a:spLocks noGrp="1"/>
          </p:cNvSpPr>
          <p:nvPr>
            <p:ph idx="1"/>
          </p:nvPr>
        </p:nvSpPr>
        <p:spPr>
          <a:xfrm>
            <a:off x="457200" y="1371600"/>
            <a:ext cx="8229600" cy="4754563"/>
          </a:xfrm>
        </p:spPr>
        <p:txBody>
          <a:bodyPr/>
          <a:lstStyle/>
          <a:p>
            <a:pPr marL="0" indent="0">
              <a:buNone/>
            </a:pPr>
            <a:r>
              <a:rPr lang="en-US" b="1" dirty="0" smtClean="0"/>
              <a:t>The Dream Team:</a:t>
            </a:r>
          </a:p>
          <a:p>
            <a:pPr marL="0" indent="0">
              <a:buNone/>
            </a:pPr>
            <a:endParaRPr lang="en-US" sz="2000" b="1" dirty="0" smtClean="0"/>
          </a:p>
          <a:p>
            <a:pPr marL="0" indent="0">
              <a:buNone/>
            </a:pPr>
            <a:r>
              <a:rPr lang="en-US" sz="2000" b="1" dirty="0" smtClean="0"/>
              <a:t>Steven </a:t>
            </a:r>
            <a:r>
              <a:rPr lang="en-US" sz="2000" b="1" dirty="0" err="1" smtClean="0"/>
              <a:t>Leinwand</a:t>
            </a:r>
            <a:r>
              <a:rPr lang="en-US" sz="2000" b="1" dirty="0" smtClean="0"/>
              <a:t>, American </a:t>
            </a:r>
            <a:r>
              <a:rPr lang="en-US" sz="2000" b="1" dirty="0"/>
              <a:t>Institutes for Research</a:t>
            </a:r>
          </a:p>
          <a:p>
            <a:pPr marL="0" indent="0">
              <a:buNone/>
            </a:pPr>
            <a:r>
              <a:rPr lang="en-US" sz="2000" b="1" dirty="0" smtClean="0"/>
              <a:t>Daniel </a:t>
            </a:r>
            <a:r>
              <a:rPr lang="en-US" sz="2000" b="1" dirty="0"/>
              <a:t>J. </a:t>
            </a:r>
            <a:r>
              <a:rPr lang="en-US" sz="2000" b="1" dirty="0" err="1" smtClean="0"/>
              <a:t>Brahier</a:t>
            </a:r>
            <a:r>
              <a:rPr lang="en-US" sz="2000" b="1" dirty="0" smtClean="0"/>
              <a:t>, Bowling </a:t>
            </a:r>
            <a:r>
              <a:rPr lang="en-US" sz="2000" b="1" dirty="0"/>
              <a:t>Green State University</a:t>
            </a:r>
          </a:p>
          <a:p>
            <a:pPr marL="0" indent="0">
              <a:buNone/>
            </a:pPr>
            <a:r>
              <a:rPr lang="en-US" sz="2000" b="1" dirty="0" err="1" smtClean="0"/>
              <a:t>DeAnn</a:t>
            </a:r>
            <a:r>
              <a:rPr lang="en-US" sz="2000" b="1" dirty="0" smtClean="0"/>
              <a:t> </a:t>
            </a:r>
            <a:r>
              <a:rPr lang="en-US" sz="2000" b="1" dirty="0" err="1" smtClean="0"/>
              <a:t>Huinker</a:t>
            </a:r>
            <a:r>
              <a:rPr lang="en-US" sz="2000" b="1" dirty="0" smtClean="0"/>
              <a:t>, University </a:t>
            </a:r>
            <a:r>
              <a:rPr lang="en-US" sz="2000" b="1" dirty="0"/>
              <a:t>of Wisconsin–Milwaukee</a:t>
            </a:r>
          </a:p>
          <a:p>
            <a:pPr marL="0" indent="0">
              <a:buNone/>
            </a:pPr>
            <a:r>
              <a:rPr lang="en-US" sz="2000" b="1" dirty="0"/>
              <a:t> </a:t>
            </a:r>
          </a:p>
          <a:p>
            <a:pPr marL="0" indent="0">
              <a:buNone/>
            </a:pPr>
            <a:r>
              <a:rPr lang="en-US" sz="1800" b="1" dirty="0" smtClean="0"/>
              <a:t>Robert </a:t>
            </a:r>
            <a:r>
              <a:rPr lang="en-US" sz="1800" b="1" dirty="0"/>
              <a:t>Q. Berry III, University of Virginia</a:t>
            </a:r>
          </a:p>
          <a:p>
            <a:pPr marL="0" indent="0">
              <a:buNone/>
            </a:pPr>
            <a:r>
              <a:rPr lang="en-US" sz="1800" b="1" dirty="0"/>
              <a:t>Frederick L. Dillon, Strongsville (Ohio) City Schools (retired)</a:t>
            </a:r>
          </a:p>
          <a:p>
            <a:pPr marL="0" indent="0">
              <a:buNone/>
            </a:pPr>
            <a:r>
              <a:rPr lang="en-US" sz="1800" b="1" dirty="0"/>
              <a:t>Matthew Larson, Lincoln Public Schools, Lincoln, Nebraska </a:t>
            </a:r>
          </a:p>
          <a:p>
            <a:pPr marL="0" indent="0">
              <a:buNone/>
            </a:pPr>
            <a:r>
              <a:rPr lang="en-US" sz="1800" b="1" dirty="0"/>
              <a:t>Miriam </a:t>
            </a:r>
            <a:r>
              <a:rPr lang="en-US" sz="1800" b="1" dirty="0" err="1"/>
              <a:t>Leiva</a:t>
            </a:r>
            <a:r>
              <a:rPr lang="en-US" sz="1800" b="1" dirty="0"/>
              <a:t>, University of North Carolina at Charlotte </a:t>
            </a:r>
          </a:p>
          <a:p>
            <a:pPr marL="0" indent="0">
              <a:buNone/>
            </a:pPr>
            <a:r>
              <a:rPr lang="en-US" sz="1800" b="1" dirty="0"/>
              <a:t>W. Gary Martin, Auburn University</a:t>
            </a:r>
          </a:p>
          <a:p>
            <a:pPr marL="0" indent="0">
              <a:buNone/>
            </a:pPr>
            <a:r>
              <a:rPr lang="en-US" sz="1800" b="1" dirty="0"/>
              <a:t>Margaret S. Smith, University of Pittsburgh</a:t>
            </a:r>
          </a:p>
          <a:p>
            <a:endParaRPr lang="en-US" b="1"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5</a:t>
            </a:fld>
            <a:endParaRPr lang="en-US" dirty="0"/>
          </a:p>
        </p:txBody>
      </p:sp>
    </p:spTree>
    <p:extLst>
      <p:ext uri="{BB962C8B-B14F-4D97-AF65-F5344CB8AC3E}">
        <p14:creationId xmlns:p14="http://schemas.microsoft.com/office/powerpoint/2010/main" val="406349194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lgn="ctr">
              <a:buNone/>
            </a:pPr>
            <a:r>
              <a:rPr lang="en-US" sz="5400" b="1" dirty="0" smtClean="0"/>
              <a:t>Thank you.</a:t>
            </a:r>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50</a:t>
            </a:fld>
            <a:endParaRPr lang="en-US" dirty="0"/>
          </a:p>
        </p:txBody>
      </p:sp>
    </p:spTree>
    <p:extLst>
      <p:ext uri="{BB962C8B-B14F-4D97-AF65-F5344CB8AC3E}">
        <p14:creationId xmlns:p14="http://schemas.microsoft.com/office/powerpoint/2010/main" val="21601792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ALL STUDENTS</a:t>
            </a:r>
            <a:endParaRPr lang="en-US" b="1"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pPr>
              <a:defRPr/>
            </a:pPr>
            <a:fld id="{145670E4-6AE5-4FF3-8322-C1D1453DF630}" type="slidenum">
              <a:rPr lang="en-US" smtClean="0"/>
              <a:pPr>
                <a:defRPr/>
              </a:pPr>
              <a:t>6</a:t>
            </a:fld>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 y="1371600"/>
            <a:ext cx="24384000" cy="13769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69755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This Morning:</a:t>
            </a:r>
            <a:endParaRPr lang="en-US" sz="5400" dirty="0"/>
          </a:p>
        </p:txBody>
      </p:sp>
      <p:sp>
        <p:nvSpPr>
          <p:cNvPr id="3" name="Content Placeholder 2"/>
          <p:cNvSpPr>
            <a:spLocks noGrp="1"/>
          </p:cNvSpPr>
          <p:nvPr>
            <p:ph idx="1"/>
          </p:nvPr>
        </p:nvSpPr>
        <p:spPr>
          <a:xfrm>
            <a:off x="457200" y="1600200"/>
            <a:ext cx="8534400" cy="4525963"/>
          </a:xfrm>
        </p:spPr>
        <p:txBody>
          <a:bodyPr/>
          <a:lstStyle/>
          <a:p>
            <a:r>
              <a:rPr lang="en-US" sz="4000" b="1" dirty="0" smtClean="0"/>
              <a:t>What we know both good and bad</a:t>
            </a:r>
          </a:p>
          <a:p>
            <a:r>
              <a:rPr lang="en-US" sz="4000" b="1" dirty="0" smtClean="0"/>
              <a:t>How “Principles to Actions” builds on what we know</a:t>
            </a:r>
          </a:p>
          <a:p>
            <a:r>
              <a:rPr lang="en-US" sz="4000" b="1" dirty="0" smtClean="0"/>
              <a:t>What we now all need to do</a:t>
            </a:r>
          </a:p>
          <a:p>
            <a:endParaRPr lang="en-US"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7</a:t>
            </a:fld>
            <a:endParaRPr lang="en-US" dirty="0"/>
          </a:p>
        </p:txBody>
      </p:sp>
    </p:spTree>
    <p:extLst>
      <p:ext uri="{BB962C8B-B14F-4D97-AF65-F5344CB8AC3E}">
        <p14:creationId xmlns:p14="http://schemas.microsoft.com/office/powerpoint/2010/main" val="32444806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5400" dirty="0" smtClean="0"/>
              <a:t>We know…</a:t>
            </a:r>
            <a:endParaRPr lang="en-US" sz="5400" dirty="0"/>
          </a:p>
        </p:txBody>
      </p:sp>
      <p:sp>
        <p:nvSpPr>
          <p:cNvPr id="3" name="Content Placeholder 2"/>
          <p:cNvSpPr>
            <a:spLocks noGrp="1"/>
          </p:cNvSpPr>
          <p:nvPr>
            <p:ph idx="1"/>
          </p:nvPr>
        </p:nvSpPr>
        <p:spPr/>
        <p:txBody>
          <a:bodyPr/>
          <a:lstStyle/>
          <a:p>
            <a:pPr marL="0" indent="0">
              <a:buNone/>
            </a:pPr>
            <a:r>
              <a:rPr lang="en-US" b="1" dirty="0" smtClean="0"/>
              <a:t>NCTM has a legacy of leadership:</a:t>
            </a:r>
          </a:p>
          <a:p>
            <a:pPr marL="0" indent="0">
              <a:buNone/>
            </a:pPr>
            <a:endParaRPr lang="en-US" b="1" dirty="0"/>
          </a:p>
          <a:p>
            <a:pPr marL="0" indent="0">
              <a:buNone/>
            </a:pPr>
            <a:r>
              <a:rPr lang="en-US" sz="2400" dirty="0"/>
              <a:t>In 1989 the National Council of Teachers of Mathematics (NCTM) launched the standards-based education movement in North America with the release of </a:t>
            </a:r>
            <a:r>
              <a:rPr lang="en-US" sz="2400" i="1" dirty="0"/>
              <a:t>Curriculum and Evaluation Standards for School Mathematics</a:t>
            </a:r>
            <a:r>
              <a:rPr lang="en-US" sz="2400" dirty="0"/>
              <a:t>, an unprecedented initiative to promote systemic improvement in mathematics education. </a:t>
            </a:r>
            <a:endParaRPr lang="en-US" sz="2400" b="1" dirty="0" smtClean="0"/>
          </a:p>
          <a:p>
            <a:pPr marL="0" indent="0">
              <a:buNone/>
            </a:pPr>
            <a:endParaRPr lang="en-US" b="1" dirty="0"/>
          </a:p>
        </p:txBody>
      </p:sp>
      <p:sp>
        <p:nvSpPr>
          <p:cNvPr id="4" name="Slide Number Placeholder 3"/>
          <p:cNvSpPr>
            <a:spLocks noGrp="1"/>
          </p:cNvSpPr>
          <p:nvPr>
            <p:ph type="sldNum" sz="quarter" idx="12"/>
          </p:nvPr>
        </p:nvSpPr>
        <p:spPr/>
        <p:txBody>
          <a:bodyPr/>
          <a:lstStyle/>
          <a:p>
            <a:pPr>
              <a:defRPr/>
            </a:pPr>
            <a:fld id="{C4B698D8-717F-438C-A743-70B6D2F75BA6}" type="slidenum">
              <a:rPr lang="en-US" smtClean="0"/>
              <a:pPr>
                <a:defRPr/>
              </a:pPr>
              <a:t>8</a:t>
            </a:fld>
            <a:endParaRPr lang="en-US" dirty="0"/>
          </a:p>
        </p:txBody>
      </p:sp>
    </p:spTree>
    <p:extLst>
      <p:ext uri="{BB962C8B-B14F-4D97-AF65-F5344CB8AC3E}">
        <p14:creationId xmlns:p14="http://schemas.microsoft.com/office/powerpoint/2010/main" val="24589336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152400"/>
            <a:ext cx="9144000" cy="1143000"/>
          </a:xfrm>
        </p:spPr>
        <p:txBody>
          <a:bodyPr/>
          <a:lstStyle/>
          <a:p>
            <a:pPr eaLnBrk="1" hangingPunct="1"/>
            <a:r>
              <a:rPr lang="en-US" sz="3600" dirty="0" smtClean="0">
                <a:ea typeface="ＭＳ Ｐゴシック" pitchFamily="34" charset="-128"/>
              </a:rPr>
              <a:t>Principles to Actions: </a:t>
            </a:r>
            <a:r>
              <a:rPr lang="en-US" sz="3200" dirty="0" smtClean="0">
                <a:ea typeface="ＭＳ Ｐゴシック" pitchFamily="34" charset="-128"/>
              </a:rPr>
              <a:t/>
            </a:r>
            <a:br>
              <a:rPr lang="en-US" sz="3200" dirty="0" smtClean="0">
                <a:ea typeface="ＭＳ Ｐゴシック" pitchFamily="34" charset="-128"/>
              </a:rPr>
            </a:br>
            <a:r>
              <a:rPr lang="en-US" sz="2800" dirty="0" smtClean="0">
                <a:ea typeface="ＭＳ Ｐゴシック" pitchFamily="34" charset="-128"/>
              </a:rPr>
              <a:t>Ensuring Mathematical Success for All</a:t>
            </a:r>
          </a:p>
        </p:txBody>
      </p:sp>
      <p:sp>
        <p:nvSpPr>
          <p:cNvPr id="8195" name="Rectangle 3"/>
          <p:cNvSpPr>
            <a:spLocks noGrp="1" noChangeArrowheads="1"/>
          </p:cNvSpPr>
          <p:nvPr>
            <p:ph idx="1"/>
          </p:nvPr>
        </p:nvSpPr>
        <p:spPr>
          <a:xfrm>
            <a:off x="0" y="1600200"/>
            <a:ext cx="9067800" cy="4525963"/>
          </a:xfrm>
        </p:spPr>
        <p:txBody>
          <a:bodyPr/>
          <a:lstStyle/>
          <a:p>
            <a:pPr eaLnBrk="1" hangingPunct="1">
              <a:spcBef>
                <a:spcPct val="0"/>
              </a:spcBef>
              <a:spcAft>
                <a:spcPts val="1200"/>
              </a:spcAft>
              <a:buNone/>
            </a:pPr>
            <a:r>
              <a:rPr lang="en-US" sz="2800" dirty="0" smtClean="0"/>
              <a:t>	Now</a:t>
            </a:r>
            <a:r>
              <a:rPr lang="en-US" sz="2800" dirty="0"/>
              <a:t>, twenty-five years later, the widespread adoption of college- and career-readiness standards, including adoption in the United States of the Common Core State Standards for Mathematics (CCSSM) by forty-five of the fifty states, provides </a:t>
            </a:r>
            <a:r>
              <a:rPr lang="en-US" sz="2800" b="1" dirty="0"/>
              <a:t>an opportunity to reenergize and focus our commitment to significant improvement in mathematics education</a:t>
            </a:r>
            <a:r>
              <a:rPr lang="en-US" sz="2800" dirty="0"/>
              <a:t>. </a:t>
            </a:r>
            <a:endParaRPr lang="en-US" sz="2800" b="1" dirty="0" smtClean="0">
              <a:ea typeface="ＭＳ Ｐゴシック" pitchFamily="34" charset="-128"/>
            </a:endParaRPr>
          </a:p>
        </p:txBody>
      </p:sp>
      <p:sp>
        <p:nvSpPr>
          <p:cNvPr id="2" name="Slide Number Placeholder 1"/>
          <p:cNvSpPr>
            <a:spLocks noGrp="1"/>
          </p:cNvSpPr>
          <p:nvPr>
            <p:ph type="sldNum" sz="quarter" idx="12"/>
          </p:nvPr>
        </p:nvSpPr>
        <p:spPr/>
        <p:txBody>
          <a:bodyPr/>
          <a:lstStyle/>
          <a:p>
            <a:pPr>
              <a:defRPr/>
            </a:pPr>
            <a:fld id="{C4B698D8-717F-438C-A743-70B6D2F75BA6}" type="slidenum">
              <a:rPr lang="en-US" smtClean="0"/>
              <a:pPr>
                <a:defRPr/>
              </a:pPr>
              <a:t>9</a:t>
            </a:fld>
            <a:endParaRPr lang="en-US" dirty="0"/>
          </a:p>
        </p:txBody>
      </p:sp>
    </p:spTree>
    <p:extLst>
      <p:ext uri="{BB962C8B-B14F-4D97-AF65-F5344CB8AC3E}">
        <p14:creationId xmlns:p14="http://schemas.microsoft.com/office/powerpoint/2010/main" val="314573066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NCTM Blue">
      <a:dk1>
        <a:srgbClr val="003366"/>
      </a:dk1>
      <a:lt1>
        <a:srgbClr val="003366"/>
      </a:lt1>
      <a:dk2>
        <a:srgbClr val="003366"/>
      </a:dk2>
      <a:lt2>
        <a:srgbClr val="003366"/>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8117</TotalTime>
  <Words>2401</Words>
  <Application>Microsoft Office PowerPoint</Application>
  <PresentationFormat>On-screen Show (4:3)</PresentationFormat>
  <Paragraphs>374</Paragraphs>
  <Slides>50</Slides>
  <Notes>50</Notes>
  <HiddenSlides>0</HiddenSlides>
  <MMClips>0</MMClips>
  <ScaleCrop>false</ScaleCrop>
  <HeadingPairs>
    <vt:vector size="4" baseType="variant">
      <vt:variant>
        <vt:lpstr>Theme</vt:lpstr>
      </vt:variant>
      <vt:variant>
        <vt:i4>2</vt:i4>
      </vt:variant>
      <vt:variant>
        <vt:lpstr>Slide Titles</vt:lpstr>
      </vt:variant>
      <vt:variant>
        <vt:i4>50</vt:i4>
      </vt:variant>
    </vt:vector>
  </HeadingPairs>
  <TitlesOfParts>
    <vt:vector size="52" baseType="lpstr">
      <vt:lpstr>Default Design</vt:lpstr>
      <vt:lpstr>Custom Design</vt:lpstr>
      <vt:lpstr> </vt:lpstr>
      <vt:lpstr>Good morning</vt:lpstr>
      <vt:lpstr>Principles to Actions: Ensuring Mathematical Success for All</vt:lpstr>
      <vt:lpstr>Principles to Actions</vt:lpstr>
      <vt:lpstr>Principles to Actions</vt:lpstr>
      <vt:lpstr>ALL STUDENTS</vt:lpstr>
      <vt:lpstr>This Morning:</vt:lpstr>
      <vt:lpstr>We know…</vt:lpstr>
      <vt:lpstr>Principles to Actions:  Ensuring Mathematical Success for All</vt:lpstr>
      <vt:lpstr>We know…</vt:lpstr>
      <vt:lpstr>We know…</vt:lpstr>
      <vt:lpstr>But we also know…</vt:lpstr>
      <vt:lpstr>But we also know…</vt:lpstr>
      <vt:lpstr>PowerPoint Presentation</vt:lpstr>
      <vt:lpstr>And we know why…</vt:lpstr>
      <vt:lpstr>And we know why…</vt:lpstr>
      <vt:lpstr>We know…</vt:lpstr>
      <vt:lpstr>Progress and Challenge</vt:lpstr>
      <vt:lpstr>We know…</vt:lpstr>
      <vt:lpstr>NCTM (2013)</vt:lpstr>
      <vt:lpstr>We know…</vt:lpstr>
      <vt:lpstr>Principles to Actions:  Ensuring Mathematical Success for All</vt:lpstr>
      <vt:lpstr>Principles to Actions:  Ensuring Mathematical Success for All</vt:lpstr>
      <vt:lpstr>Teaching and Learning are the heart of the matter</vt:lpstr>
      <vt:lpstr>We know…</vt:lpstr>
      <vt:lpstr>Principles to Actions:  Ensuring Mathematical Success for All</vt:lpstr>
      <vt:lpstr>PowerPoint Presentation</vt:lpstr>
      <vt:lpstr>We know…</vt:lpstr>
      <vt:lpstr>Principles to Actions</vt:lpstr>
      <vt:lpstr>Principles to Actions: Ensuring Mathematical Success for All</vt:lpstr>
      <vt:lpstr>Principles to Actions</vt:lpstr>
      <vt:lpstr>Principles to Actions</vt:lpstr>
      <vt:lpstr>Principles to Actions</vt:lpstr>
      <vt:lpstr>Principles to Actions</vt:lpstr>
      <vt:lpstr>Beliefs and Obstacles</vt:lpstr>
      <vt:lpstr>Beliefs and Obstacles</vt:lpstr>
      <vt:lpstr>Beliefs and Obstacles</vt:lpstr>
      <vt:lpstr>Beliefs and Obstacles</vt:lpstr>
      <vt:lpstr>Beliefs and Obstacles</vt:lpstr>
      <vt:lpstr>Beliefs and Obstacles</vt:lpstr>
      <vt:lpstr>Beliefs and Obstacles</vt:lpstr>
      <vt:lpstr>We know…</vt:lpstr>
      <vt:lpstr>Taking Action</vt:lpstr>
      <vt:lpstr>Taking Action</vt:lpstr>
      <vt:lpstr>Taking Action</vt:lpstr>
      <vt:lpstr>Taking Action</vt:lpstr>
      <vt:lpstr>The Last Word</vt:lpstr>
      <vt:lpstr>Principles to Actions: Ensuring Mathematical Success for All</vt:lpstr>
      <vt:lpstr>Principles to Actions</vt:lpstr>
      <vt:lpstr>PowerPoint Presentation</vt:lpstr>
    </vt:vector>
  </TitlesOfParts>
  <Company>NCTM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to Actions PowerPoint</dc:title>
  <dc:creator>Ken Krehbiel</dc:creator>
  <cp:keywords>Principles to Actions</cp:keywords>
  <cp:lastModifiedBy>stevel</cp:lastModifiedBy>
  <cp:revision>646</cp:revision>
  <cp:lastPrinted>2014-04-03T23:23:24Z</cp:lastPrinted>
  <dcterms:created xsi:type="dcterms:W3CDTF">2012-04-18T16:28:13Z</dcterms:created>
  <dcterms:modified xsi:type="dcterms:W3CDTF">2014-08-02T18:43:18Z</dcterms:modified>
</cp:coreProperties>
</file>